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notesMasterIdLst>
    <p:notesMasterId r:id="rId13"/>
  </p:notesMasterIdLst>
  <p:handoutMasterIdLst>
    <p:handoutMasterId r:id="rId14"/>
  </p:handoutMasterIdLst>
  <p:sldIdLst>
    <p:sldId id="381" r:id="rId2"/>
    <p:sldId id="342" r:id="rId3"/>
    <p:sldId id="343" r:id="rId4"/>
    <p:sldId id="344" r:id="rId5"/>
    <p:sldId id="345" r:id="rId6"/>
    <p:sldId id="346" r:id="rId7"/>
    <p:sldId id="347" r:id="rId8"/>
    <p:sldId id="348" r:id="rId9"/>
    <p:sldId id="349" r:id="rId10"/>
    <p:sldId id="350" r:id="rId11"/>
    <p:sldId id="351" r:id="rId12"/>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458" autoAdjust="0"/>
    <p:restoredTop sz="94708" autoAdjust="0"/>
  </p:normalViewPr>
  <p:slideViewPr>
    <p:cSldViewPr>
      <p:cViewPr varScale="1">
        <p:scale>
          <a:sx n="83" d="100"/>
          <a:sy n="83" d="100"/>
        </p:scale>
        <p:origin x="1454"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IQ"/>
          </a:p>
        </p:txBody>
      </p:sp>
      <p:sp>
        <p:nvSpPr>
          <p:cNvPr id="3" name="Date Placeholder 2"/>
          <p:cNvSpPr>
            <a:spLocks noGrp="1"/>
          </p:cNvSpPr>
          <p:nvPr>
            <p:ph type="dt" sz="quarter" idx="1"/>
          </p:nvPr>
        </p:nvSpPr>
        <p:spPr>
          <a:xfrm>
            <a:off x="1588" y="0"/>
            <a:ext cx="2971800" cy="457200"/>
          </a:xfrm>
          <a:prstGeom prst="rect">
            <a:avLst/>
          </a:prstGeom>
        </p:spPr>
        <p:txBody>
          <a:bodyPr vert="horz" lIns="91440" tIns="45720" rIns="91440" bIns="45720" rtlCol="1"/>
          <a:lstStyle>
            <a:lvl1pPr algn="l">
              <a:defRPr sz="1200"/>
            </a:lvl1pPr>
          </a:lstStyle>
          <a:p>
            <a:fld id="{D71D69BC-2959-4008-AB2E-FF39229B5A75}" type="datetimeFigureOut">
              <a:rPr lang="ar-IQ" smtClean="0"/>
              <a:pPr/>
              <a:t>4/27/1439</a:t>
            </a:fld>
            <a:endParaRPr lang="ar-IQ"/>
          </a:p>
        </p:txBody>
      </p:sp>
      <p:sp>
        <p:nvSpPr>
          <p:cNvPr id="4" name="Footer Placeholder 3"/>
          <p:cNvSpPr>
            <a:spLocks noGrp="1"/>
          </p:cNvSpPr>
          <p:nvPr>
            <p:ph type="ftr" sz="quarter" idx="2"/>
          </p:nvPr>
        </p:nvSpPr>
        <p:spPr>
          <a:xfrm>
            <a:off x="3886200" y="8685213"/>
            <a:ext cx="2971800" cy="457200"/>
          </a:xfrm>
          <a:prstGeom prst="rect">
            <a:avLst/>
          </a:prstGeom>
        </p:spPr>
        <p:txBody>
          <a:bodyPr vert="horz" lIns="91440" tIns="45720" rIns="91440" bIns="45720" rtlCol="1" anchor="b"/>
          <a:lstStyle>
            <a:lvl1pPr algn="r">
              <a:defRPr sz="1200"/>
            </a:lvl1pPr>
          </a:lstStyle>
          <a:p>
            <a:r>
              <a:rPr lang="en-US" smtClean="0"/>
              <a:t>U.S. Army, water supply, table (3-1)</a:t>
            </a:r>
            <a:endParaRPr lang="ar-IQ"/>
          </a:p>
        </p:txBody>
      </p:sp>
      <p:sp>
        <p:nvSpPr>
          <p:cNvPr id="5" name="Slide Number Placeholder 4"/>
          <p:cNvSpPr>
            <a:spLocks noGrp="1"/>
          </p:cNvSpPr>
          <p:nvPr>
            <p:ph type="sldNum" sz="quarter" idx="3"/>
          </p:nvPr>
        </p:nvSpPr>
        <p:spPr>
          <a:xfrm>
            <a:off x="1588" y="8685213"/>
            <a:ext cx="2971800" cy="457200"/>
          </a:xfrm>
          <a:prstGeom prst="rect">
            <a:avLst/>
          </a:prstGeom>
        </p:spPr>
        <p:txBody>
          <a:bodyPr vert="horz" lIns="91440" tIns="45720" rIns="91440" bIns="45720" rtlCol="1" anchor="b"/>
          <a:lstStyle>
            <a:lvl1pPr algn="l">
              <a:defRPr sz="1200"/>
            </a:lvl1pPr>
          </a:lstStyle>
          <a:p>
            <a:fld id="{3E5BBCAD-8FD6-4A0C-8E34-C582BD8BCB5F}" type="slidenum">
              <a:rPr lang="ar-IQ" smtClean="0"/>
              <a:pPr/>
              <a:t>‹#›</a:t>
            </a:fld>
            <a:endParaRPr lang="ar-IQ"/>
          </a:p>
        </p:txBody>
      </p:sp>
    </p:spTree>
    <p:extLst>
      <p:ext uri="{BB962C8B-B14F-4D97-AF65-F5344CB8AC3E}">
        <p14:creationId xmlns:p14="http://schemas.microsoft.com/office/powerpoint/2010/main" val="225314852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IQ"/>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D4216142-DCF9-4921-A374-30500945C048}" type="datetimeFigureOut">
              <a:rPr lang="ar-IQ" smtClean="0"/>
              <a:pPr/>
              <a:t>4/27/1439</a:t>
            </a:fld>
            <a:endParaRPr lang="ar-IQ"/>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IQ"/>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r>
              <a:rPr lang="en-US" smtClean="0"/>
              <a:t>U.S. Army, water supply, table (3-1)</a:t>
            </a:r>
            <a:endParaRPr lang="ar-IQ"/>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F98CD3F5-BE4F-414A-947A-2047FC5F3C54}" type="slidenum">
              <a:rPr lang="ar-IQ" smtClean="0"/>
              <a:pPr/>
              <a:t>‹#›</a:t>
            </a:fld>
            <a:endParaRPr lang="ar-IQ"/>
          </a:p>
        </p:txBody>
      </p:sp>
    </p:spTree>
    <p:extLst>
      <p:ext uri="{BB962C8B-B14F-4D97-AF65-F5344CB8AC3E}">
        <p14:creationId xmlns:p14="http://schemas.microsoft.com/office/powerpoint/2010/main" val="2737812670"/>
      </p:ext>
    </p:extLst>
  </p:cSld>
  <p:clrMap bg1="lt1" tx1="dk1" bg2="lt2" tx2="dk2" accent1="accent1" accent2="accent2" accent3="accent3" accent4="accent4" accent5="accent5" accent6="accent6" hlink="hlink" folHlink="folHlink"/>
  <p:hf hdr="0" ftr="0" dt="0"/>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IQ"/>
          </a:p>
        </p:txBody>
      </p:sp>
      <p:sp>
        <p:nvSpPr>
          <p:cNvPr id="4" name="Slide Number Placeholder 3"/>
          <p:cNvSpPr>
            <a:spLocks noGrp="1"/>
          </p:cNvSpPr>
          <p:nvPr>
            <p:ph type="sldNum" sz="quarter" idx="10"/>
          </p:nvPr>
        </p:nvSpPr>
        <p:spPr/>
        <p:txBody>
          <a:bodyPr/>
          <a:lstStyle/>
          <a:p>
            <a:fld id="{F98CD3F5-BE4F-414A-947A-2047FC5F3C54}" type="slidenum">
              <a:rPr lang="ar-IQ" smtClean="0"/>
              <a:pPr/>
              <a:t>1</a:t>
            </a:fld>
            <a:endParaRPr lang="ar-IQ"/>
          </a:p>
        </p:txBody>
      </p:sp>
    </p:spTree>
    <p:extLst>
      <p:ext uri="{BB962C8B-B14F-4D97-AF65-F5344CB8AC3E}">
        <p14:creationId xmlns:p14="http://schemas.microsoft.com/office/powerpoint/2010/main" val="3257750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98CD3F5-BE4F-414A-947A-2047FC5F3C54}" type="slidenum">
              <a:rPr lang="ar-IQ" smtClean="0"/>
              <a:pPr/>
              <a:t>10</a:t>
            </a:fld>
            <a:endParaRPr lang="ar-IQ"/>
          </a:p>
        </p:txBody>
      </p:sp>
    </p:spTree>
    <p:extLst>
      <p:ext uri="{BB962C8B-B14F-4D97-AF65-F5344CB8AC3E}">
        <p14:creationId xmlns:p14="http://schemas.microsoft.com/office/powerpoint/2010/main" val="21499575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98CD3F5-BE4F-414A-947A-2047FC5F3C54}" type="slidenum">
              <a:rPr lang="ar-IQ" smtClean="0"/>
              <a:pPr/>
              <a:t>11</a:t>
            </a:fld>
            <a:endParaRPr lang="ar-IQ"/>
          </a:p>
        </p:txBody>
      </p:sp>
    </p:spTree>
    <p:extLst>
      <p:ext uri="{BB962C8B-B14F-4D97-AF65-F5344CB8AC3E}">
        <p14:creationId xmlns:p14="http://schemas.microsoft.com/office/powerpoint/2010/main" val="4661527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98CD3F5-BE4F-414A-947A-2047FC5F3C54}" type="slidenum">
              <a:rPr lang="ar-IQ" smtClean="0"/>
              <a:pPr/>
              <a:t>2</a:t>
            </a:fld>
            <a:endParaRPr lang="ar-IQ"/>
          </a:p>
        </p:txBody>
      </p:sp>
    </p:spTree>
    <p:extLst>
      <p:ext uri="{BB962C8B-B14F-4D97-AF65-F5344CB8AC3E}">
        <p14:creationId xmlns:p14="http://schemas.microsoft.com/office/powerpoint/2010/main" val="32845788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98CD3F5-BE4F-414A-947A-2047FC5F3C54}" type="slidenum">
              <a:rPr lang="ar-IQ" smtClean="0"/>
              <a:pPr/>
              <a:t>3</a:t>
            </a:fld>
            <a:endParaRPr lang="ar-IQ"/>
          </a:p>
        </p:txBody>
      </p:sp>
    </p:spTree>
    <p:extLst>
      <p:ext uri="{BB962C8B-B14F-4D97-AF65-F5344CB8AC3E}">
        <p14:creationId xmlns:p14="http://schemas.microsoft.com/office/powerpoint/2010/main" val="23590595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98CD3F5-BE4F-414A-947A-2047FC5F3C54}" type="slidenum">
              <a:rPr lang="ar-IQ" smtClean="0"/>
              <a:pPr/>
              <a:t>4</a:t>
            </a:fld>
            <a:endParaRPr lang="ar-IQ"/>
          </a:p>
        </p:txBody>
      </p:sp>
    </p:spTree>
    <p:extLst>
      <p:ext uri="{BB962C8B-B14F-4D97-AF65-F5344CB8AC3E}">
        <p14:creationId xmlns:p14="http://schemas.microsoft.com/office/powerpoint/2010/main" val="973918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98CD3F5-BE4F-414A-947A-2047FC5F3C54}" type="slidenum">
              <a:rPr lang="ar-IQ" smtClean="0"/>
              <a:pPr/>
              <a:t>5</a:t>
            </a:fld>
            <a:endParaRPr lang="ar-IQ"/>
          </a:p>
        </p:txBody>
      </p:sp>
    </p:spTree>
    <p:extLst>
      <p:ext uri="{BB962C8B-B14F-4D97-AF65-F5344CB8AC3E}">
        <p14:creationId xmlns:p14="http://schemas.microsoft.com/office/powerpoint/2010/main" val="5067809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98CD3F5-BE4F-414A-947A-2047FC5F3C54}" type="slidenum">
              <a:rPr lang="ar-IQ" smtClean="0"/>
              <a:pPr/>
              <a:t>6</a:t>
            </a:fld>
            <a:endParaRPr lang="ar-IQ"/>
          </a:p>
        </p:txBody>
      </p:sp>
    </p:spTree>
    <p:extLst>
      <p:ext uri="{BB962C8B-B14F-4D97-AF65-F5344CB8AC3E}">
        <p14:creationId xmlns:p14="http://schemas.microsoft.com/office/powerpoint/2010/main" val="24621179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98CD3F5-BE4F-414A-947A-2047FC5F3C54}" type="slidenum">
              <a:rPr lang="ar-IQ" smtClean="0"/>
              <a:pPr/>
              <a:t>7</a:t>
            </a:fld>
            <a:endParaRPr lang="ar-IQ"/>
          </a:p>
        </p:txBody>
      </p:sp>
    </p:spTree>
    <p:extLst>
      <p:ext uri="{BB962C8B-B14F-4D97-AF65-F5344CB8AC3E}">
        <p14:creationId xmlns:p14="http://schemas.microsoft.com/office/powerpoint/2010/main" val="10397981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98CD3F5-BE4F-414A-947A-2047FC5F3C54}" type="slidenum">
              <a:rPr lang="ar-IQ" smtClean="0"/>
              <a:pPr/>
              <a:t>8</a:t>
            </a:fld>
            <a:endParaRPr lang="ar-IQ"/>
          </a:p>
        </p:txBody>
      </p:sp>
    </p:spTree>
    <p:extLst>
      <p:ext uri="{BB962C8B-B14F-4D97-AF65-F5344CB8AC3E}">
        <p14:creationId xmlns:p14="http://schemas.microsoft.com/office/powerpoint/2010/main" val="41605618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98CD3F5-BE4F-414A-947A-2047FC5F3C54}" type="slidenum">
              <a:rPr lang="ar-IQ" smtClean="0"/>
              <a:pPr/>
              <a:t>9</a:t>
            </a:fld>
            <a:endParaRPr lang="ar-IQ"/>
          </a:p>
        </p:txBody>
      </p:sp>
    </p:spTree>
    <p:extLst>
      <p:ext uri="{BB962C8B-B14F-4D97-AF65-F5344CB8AC3E}">
        <p14:creationId xmlns:p14="http://schemas.microsoft.com/office/powerpoint/2010/main" val="73834789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E04A79CB-4A32-489D-9E30-DC906F0386CB}" type="datetime8">
              <a:rPr lang="ar-IQ" smtClean="0"/>
              <a:t>كانون الثاني 14، 18</a:t>
            </a:fld>
            <a:endParaRPr lang="ar-IQ"/>
          </a:p>
        </p:txBody>
      </p:sp>
      <p:sp>
        <p:nvSpPr>
          <p:cNvPr id="19" name="Footer Placeholder 18"/>
          <p:cNvSpPr>
            <a:spLocks noGrp="1"/>
          </p:cNvSpPr>
          <p:nvPr>
            <p:ph type="ftr" sz="quarter" idx="11"/>
          </p:nvPr>
        </p:nvSpPr>
        <p:spPr/>
        <p:txBody>
          <a:bodyPr/>
          <a:lstStyle/>
          <a:p>
            <a:endParaRPr lang="ar-IQ"/>
          </a:p>
        </p:txBody>
      </p:sp>
      <p:sp>
        <p:nvSpPr>
          <p:cNvPr id="27" name="Slide Number Placeholder 26"/>
          <p:cNvSpPr>
            <a:spLocks noGrp="1"/>
          </p:cNvSpPr>
          <p:nvPr>
            <p:ph type="sldNum" sz="quarter" idx="12"/>
          </p:nvPr>
        </p:nvSpPr>
        <p:spPr/>
        <p:txBody>
          <a:bodyPr/>
          <a:lstStyle/>
          <a:p>
            <a:fld id="{5FE2BAA9-41AF-4855-8021-8A5056376909}" type="slidenum">
              <a:rPr lang="ar-IQ" smtClean="0"/>
              <a:pPr/>
              <a:t>‹#›</a:t>
            </a:fld>
            <a:endParaRPr lang="ar-IQ"/>
          </a:p>
        </p:txBody>
      </p:sp>
    </p:spTree>
  </p:cSld>
  <p:clrMapOvr>
    <a:overrideClrMapping bg1="dk1" tx1="lt1" bg2="dk2" tx2="lt2" accent1="accent1" accent2="accent2" accent3="accent3" accent4="accent4" accent5="accent5" accent6="accent6" hlink="hlink" folHlink="folHlink"/>
  </p:clrMapOvr>
  <p:transition>
    <p:dissolve/>
    <p:sndAc>
      <p:stSnd>
        <p:snd r:embed="rId1" name="arrow.wav"/>
      </p:stSnd>
    </p:sndAc>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4D94832-E2D4-4B8C-9272-644F2376F2E1}" type="datetime8">
              <a:rPr lang="ar-IQ" smtClean="0"/>
              <a:t>كانون الثاني 14، 18</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5FE2BAA9-41AF-4855-8021-8A5056376909}" type="slidenum">
              <a:rPr lang="ar-IQ" smtClean="0"/>
              <a:pPr/>
              <a:t>‹#›</a:t>
            </a:fld>
            <a:endParaRPr lang="ar-IQ"/>
          </a:p>
        </p:txBody>
      </p:sp>
    </p:spTree>
  </p:cSld>
  <p:clrMapOvr>
    <a:masterClrMapping/>
  </p:clrMapOvr>
  <p:transition>
    <p:dissolve/>
    <p:sndAc>
      <p:stSnd>
        <p:snd r:embed="rId1" name="arrow.wav"/>
      </p:stSnd>
    </p:sndAc>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A7610CF-6900-4294-837A-B7E7B5EC38C6}" type="datetime8">
              <a:rPr lang="ar-IQ" smtClean="0"/>
              <a:t>كانون الثاني 14، 18</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5FE2BAA9-41AF-4855-8021-8A5056376909}" type="slidenum">
              <a:rPr lang="ar-IQ" smtClean="0"/>
              <a:pPr/>
              <a:t>‹#›</a:t>
            </a:fld>
            <a:endParaRPr lang="ar-IQ"/>
          </a:p>
        </p:txBody>
      </p:sp>
    </p:spTree>
  </p:cSld>
  <p:clrMapOvr>
    <a:masterClrMapping/>
  </p:clrMapOvr>
  <p:transition>
    <p:dissolve/>
    <p:sndAc>
      <p:stSnd>
        <p:snd r:embed="rId1" name="arrow.wav"/>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98E996E-76F6-428D-9D47-0F6E24D0AD96}" type="datetime8">
              <a:rPr lang="ar-IQ" smtClean="0"/>
              <a:t>كانون الثاني 14، 18</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5FE2BAA9-41AF-4855-8021-8A5056376909}" type="slidenum">
              <a:rPr lang="ar-IQ" smtClean="0"/>
              <a:pPr/>
              <a:t>‹#›</a:t>
            </a:fld>
            <a:endParaRPr lang="ar-IQ"/>
          </a:p>
        </p:txBody>
      </p:sp>
    </p:spTree>
  </p:cSld>
  <p:clrMapOvr>
    <a:masterClrMapping/>
  </p:clrMapOvr>
  <p:transition>
    <p:dissolve/>
    <p:sndAc>
      <p:stSnd>
        <p:snd r:embed="rId1" name="arrow.wav"/>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4547FE3-66C6-421B-B7CA-F88C5114C1E1}" type="datetime8">
              <a:rPr lang="ar-IQ" smtClean="0"/>
              <a:t>كانون الثاني 14، 18</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5FE2BAA9-41AF-4855-8021-8A5056376909}" type="slidenum">
              <a:rPr lang="ar-IQ" smtClean="0"/>
              <a:pPr/>
              <a:t>‹#›</a:t>
            </a:fld>
            <a:endParaRPr lang="ar-IQ"/>
          </a:p>
        </p:txBody>
      </p:sp>
    </p:spTree>
  </p:cSld>
  <p:clrMapOvr>
    <a:overrideClrMapping bg1="dk1" tx1="lt1" bg2="dk2" tx2="lt2" accent1="accent1" accent2="accent2" accent3="accent3" accent4="accent4" accent5="accent5" accent6="accent6" hlink="hlink" folHlink="folHlink"/>
  </p:clrMapOvr>
  <p:transition>
    <p:dissolve/>
    <p:sndAc>
      <p:stSnd>
        <p:snd r:embed="rId1" name="arrow.wav"/>
      </p:stSnd>
    </p:sndAc>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514822B-56EA-4C08-A30E-0AEA9DCD979B}" type="datetime8">
              <a:rPr lang="ar-IQ" smtClean="0"/>
              <a:t>كانون الثاني 14، 18</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5FE2BAA9-41AF-4855-8021-8A5056376909}" type="slidenum">
              <a:rPr lang="ar-IQ" smtClean="0"/>
              <a:pPr/>
              <a:t>‹#›</a:t>
            </a:fld>
            <a:endParaRPr lang="ar-IQ"/>
          </a:p>
        </p:txBody>
      </p:sp>
    </p:spTree>
  </p:cSld>
  <p:clrMapOvr>
    <a:masterClrMapping/>
  </p:clrMapOvr>
  <p:transition>
    <p:dissolve/>
    <p:sndAc>
      <p:stSnd>
        <p:snd r:embed="rId1" name="arrow.wav"/>
      </p:st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FBBC6FE8-791A-44FE-B628-E82F3740B99E}" type="datetime8">
              <a:rPr lang="ar-IQ" smtClean="0"/>
              <a:t>كانون الثاني 14، 18</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5FE2BAA9-41AF-4855-8021-8A5056376909}" type="slidenum">
              <a:rPr lang="ar-IQ" smtClean="0"/>
              <a:pPr/>
              <a:t>‹#›</a:t>
            </a:fld>
            <a:endParaRPr lang="ar-IQ"/>
          </a:p>
        </p:txBody>
      </p:sp>
    </p:spTree>
  </p:cSld>
  <p:clrMapOvr>
    <a:masterClrMapping/>
  </p:clrMapOvr>
  <p:transition>
    <p:dissolve/>
    <p:sndAc>
      <p:stSnd>
        <p:snd r:embed="rId1" name="arrow.wav"/>
      </p:stSnd>
    </p:sndAc>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149CD18-ABAB-41FB-9736-C95D8A4EFE2A}" type="datetime8">
              <a:rPr lang="ar-IQ" smtClean="0"/>
              <a:t>كانون الثاني 14، 18</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5FE2BAA9-41AF-4855-8021-8A5056376909}" type="slidenum">
              <a:rPr lang="ar-IQ" smtClean="0"/>
              <a:pPr/>
              <a:t>‹#›</a:t>
            </a:fld>
            <a:endParaRPr lang="ar-IQ"/>
          </a:p>
        </p:txBody>
      </p:sp>
    </p:spTree>
  </p:cSld>
  <p:clrMapOvr>
    <a:masterClrMapping/>
  </p:clrMapOvr>
  <p:transition>
    <p:dissolve/>
    <p:sndAc>
      <p:stSnd>
        <p:snd r:embed="rId1" name="arrow.wav"/>
      </p:st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F8AB257-57B6-4872-B0B2-F2FF93A2BCA9}" type="datetime8">
              <a:rPr lang="ar-IQ" smtClean="0"/>
              <a:t>كانون الثاني 14، 18</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5FE2BAA9-41AF-4855-8021-8A5056376909}" type="slidenum">
              <a:rPr lang="ar-IQ" smtClean="0"/>
              <a:pPr/>
              <a:t>‹#›</a:t>
            </a:fld>
            <a:endParaRPr lang="ar-IQ"/>
          </a:p>
        </p:txBody>
      </p:sp>
    </p:spTree>
  </p:cSld>
  <p:clrMapOvr>
    <a:masterClrMapping/>
  </p:clrMapOvr>
  <p:transition>
    <p:dissolve/>
    <p:sndAc>
      <p:stSnd>
        <p:snd r:embed="rId1" name="arrow.wav"/>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11BE465-493E-40CF-B0CE-E9F505567127}" type="datetime8">
              <a:rPr lang="ar-IQ" smtClean="0"/>
              <a:t>كانون الثاني 14، 18</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5FE2BAA9-41AF-4855-8021-8A5056376909}" type="slidenum">
              <a:rPr lang="ar-IQ" smtClean="0"/>
              <a:pPr/>
              <a:t>‹#›</a:t>
            </a:fld>
            <a:endParaRPr lang="ar-IQ"/>
          </a:p>
        </p:txBody>
      </p:sp>
    </p:spTree>
  </p:cSld>
  <p:clrMapOvr>
    <a:masterClrMapping/>
  </p:clrMapOvr>
  <p:transition>
    <p:dissolve/>
    <p:sndAc>
      <p:stSnd>
        <p:snd r:embed="rId1" name="arrow.wav"/>
      </p:stSnd>
    </p:sndAc>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7DA43F6E-074E-41AB-AF69-11906B4B4ED2}" type="datetime8">
              <a:rPr lang="ar-IQ" smtClean="0"/>
              <a:t>كانون الثاني 14، 18</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a:xfrm>
            <a:off x="8077200" y="6356350"/>
            <a:ext cx="609600" cy="365125"/>
          </a:xfrm>
        </p:spPr>
        <p:txBody>
          <a:bodyPr/>
          <a:lstStyle/>
          <a:p>
            <a:fld id="{5FE2BAA9-41AF-4855-8021-8A5056376909}" type="slidenum">
              <a:rPr lang="ar-IQ" smtClean="0"/>
              <a:pPr/>
              <a:t>‹#›</a:t>
            </a:fld>
            <a:endParaRPr lang="ar-IQ"/>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transition>
    <p:dissolve/>
    <p:sndAc>
      <p:stSnd>
        <p:snd r:embed="rId1" name="arrow.wav"/>
      </p:stSnd>
    </p:sndAc>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9184F503-AE44-4CDC-A4C8-D73D43D1AA5B}" type="datetime8">
              <a:rPr lang="ar-IQ" smtClean="0"/>
              <a:t>كانون الثاني 14، 18</a:t>
            </a:fld>
            <a:endParaRPr lang="ar-IQ"/>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IQ"/>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5FE2BAA9-41AF-4855-8021-8A5056376909}" type="slidenum">
              <a:rPr lang="ar-IQ" smtClean="0"/>
              <a:pPr/>
              <a:t>‹#›</a:t>
            </a:fld>
            <a:endParaRPr lang="ar-IQ"/>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p:dissolve/>
    <p:sndAc>
      <p:stSnd>
        <p:snd r:embed="rId13" name="arrow.wav"/>
      </p:stSnd>
    </p:sndAc>
  </p:transition>
  <p:hf hdr="0" ftr="0" dt="0"/>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61.png"/></Relationships>
</file>

<file path=ppt/slides/_rels/slide1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63.png"/></Relationships>
</file>

<file path=ppt/slides/_rels/slide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NULL"/></Relationships>
</file>

<file path=ppt/slides/_rels/slide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NULL"/></Relationships>
</file>

<file path=ppt/slides/_rels/slide4.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NULL"/></Relationships>
</file>

<file path=ppt/slides/_rels/slide5.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53.png"/></Relationships>
</file>

<file path=ppt/slides/_rels/slide7.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5.png"/></Relationships>
</file>

<file path=ppt/slides/_rels/slide8.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57.png"/></Relationships>
</file>

<file path=ppt/slides/_rels/slide9.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8.emf"/><Relationship Id="rId4" Type="http://schemas.openxmlformats.org/officeDocument/2006/relationships/image" Target="../media/image5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1957390"/>
            <a:ext cx="7851648" cy="1828800"/>
          </a:xfrm>
        </p:spPr>
        <p:txBody>
          <a:bodyPr>
            <a:normAutofit/>
          </a:bodyPr>
          <a:lstStyle/>
          <a:p>
            <a:r>
              <a:rPr lang="en-US" b="1" i="1" dirty="0" smtClean="0"/>
              <a:t>FLUID MECHANICS</a:t>
            </a:r>
            <a:br>
              <a:rPr lang="en-US" b="1" i="1" dirty="0" smtClean="0"/>
            </a:br>
            <a:r>
              <a:rPr lang="en-US" sz="4900" i="1" dirty="0" smtClean="0"/>
              <a:t>CHAPTER</a:t>
            </a:r>
            <a:r>
              <a:rPr lang="en-US" sz="4900" b="1" i="1" dirty="0" smtClean="0"/>
              <a:t>- 4 </a:t>
            </a:r>
            <a:r>
              <a:rPr lang="en-US" sz="5300" b="1" i="1" dirty="0" smtClean="0"/>
              <a:t>/ </a:t>
            </a:r>
            <a:r>
              <a:rPr lang="en-US" sz="4400" i="1" dirty="0" smtClean="0"/>
              <a:t>FLUID Dynamic</a:t>
            </a:r>
            <a:endParaRPr lang="ar-IQ" dirty="0"/>
          </a:p>
        </p:txBody>
      </p:sp>
      <p:sp>
        <p:nvSpPr>
          <p:cNvPr id="6" name="Rectangle 5"/>
          <p:cNvSpPr/>
          <p:nvPr/>
        </p:nvSpPr>
        <p:spPr>
          <a:xfrm>
            <a:off x="39938" y="142852"/>
            <a:ext cx="4233531" cy="1107996"/>
          </a:xfrm>
          <a:prstGeom prst="rect">
            <a:avLst/>
          </a:prstGeom>
        </p:spPr>
        <p:txBody>
          <a:bodyPr wrap="none">
            <a:spAutoFit/>
          </a:bodyPr>
          <a:lstStyle/>
          <a:p>
            <a:pPr algn="l"/>
            <a:r>
              <a:rPr lang="en-US" sz="2200" b="1" dirty="0" smtClean="0"/>
              <a:t>Al-Mansour University College</a:t>
            </a:r>
          </a:p>
          <a:p>
            <a:pPr algn="l"/>
            <a:r>
              <a:rPr lang="en-US" sz="2200" b="1" dirty="0" smtClean="0"/>
              <a:t>Civil Engineering Department</a:t>
            </a:r>
          </a:p>
          <a:p>
            <a:pPr algn="l"/>
            <a:r>
              <a:rPr lang="en-US" sz="2200" b="1" dirty="0" smtClean="0"/>
              <a:t>Second Year/ 2017-2018</a:t>
            </a:r>
          </a:p>
        </p:txBody>
      </p:sp>
      <p:sp>
        <p:nvSpPr>
          <p:cNvPr id="7" name="Subtitle 2"/>
          <p:cNvSpPr txBox="1">
            <a:spLocks/>
          </p:cNvSpPr>
          <p:nvPr/>
        </p:nvSpPr>
        <p:spPr>
          <a:xfrm>
            <a:off x="1109792" y="4484712"/>
            <a:ext cx="7854696" cy="1752600"/>
          </a:xfrm>
          <a:prstGeom prst="rect">
            <a:avLst/>
          </a:prstGeom>
        </p:spPr>
        <p:txBody>
          <a:bodyPr vert="horz" lIns="0" rIns="18288">
            <a:normAutofit/>
          </a:bodyPr>
          <a:lstStyle>
            <a:lvl1pPr marL="0" marR="45720" indent="0" algn="r" rtl="1" eaLnBrk="1" latinLnBrk="0" hangingPunct="1">
              <a:spcBef>
                <a:spcPct val="20000"/>
              </a:spcBef>
              <a:buClr>
                <a:schemeClr val="accent3"/>
              </a:buClr>
              <a:buSzPct val="95000"/>
              <a:buFont typeface="Wingdings 2"/>
              <a:buNone/>
              <a:defRPr kumimoji="0" sz="2600" kern="1200">
                <a:solidFill>
                  <a:schemeClr val="tx1"/>
                </a:solidFill>
                <a:latin typeface="+mn-lt"/>
                <a:ea typeface="+mn-ea"/>
                <a:cs typeface="+mn-cs"/>
              </a:defRPr>
            </a:lvl1pPr>
            <a:lvl2pPr marL="457200" indent="0" algn="ctr" rtl="1" eaLnBrk="1" latinLnBrk="0" hangingPunct="1">
              <a:spcBef>
                <a:spcPct val="20000"/>
              </a:spcBef>
              <a:buClr>
                <a:schemeClr val="accent1"/>
              </a:buClr>
              <a:buSzPct val="85000"/>
              <a:buFont typeface="Wingdings 2"/>
              <a:buNone/>
              <a:defRPr kumimoji="0" sz="2400" kern="1200">
                <a:solidFill>
                  <a:schemeClr val="tx1"/>
                </a:solidFill>
                <a:latin typeface="+mn-lt"/>
                <a:ea typeface="+mn-ea"/>
                <a:cs typeface="+mn-cs"/>
              </a:defRPr>
            </a:lvl2pPr>
            <a:lvl3pPr marL="914400" indent="0" algn="ctr" rtl="1" eaLnBrk="1" latinLnBrk="0" hangingPunct="1">
              <a:spcBef>
                <a:spcPct val="20000"/>
              </a:spcBef>
              <a:buClr>
                <a:schemeClr val="accent2"/>
              </a:buClr>
              <a:buSzPct val="70000"/>
              <a:buFont typeface="Wingdings 2"/>
              <a:buNone/>
              <a:defRPr kumimoji="0" sz="2100" kern="1200">
                <a:solidFill>
                  <a:schemeClr val="tx1"/>
                </a:solidFill>
                <a:latin typeface="+mn-lt"/>
                <a:ea typeface="+mn-ea"/>
                <a:cs typeface="+mn-cs"/>
              </a:defRPr>
            </a:lvl3pPr>
            <a:lvl4pPr marL="1371600" indent="0" algn="ctr" rtl="1" eaLnBrk="1" latinLnBrk="0" hangingPunct="1">
              <a:spcBef>
                <a:spcPct val="20000"/>
              </a:spcBef>
              <a:buClr>
                <a:schemeClr val="accent3"/>
              </a:buClr>
              <a:buSzPct val="65000"/>
              <a:buFont typeface="Wingdings 2"/>
              <a:buNone/>
              <a:defRPr kumimoji="0" sz="2000" kern="1200">
                <a:solidFill>
                  <a:schemeClr val="tx1"/>
                </a:solidFill>
                <a:latin typeface="+mn-lt"/>
                <a:ea typeface="+mn-ea"/>
                <a:cs typeface="+mn-cs"/>
              </a:defRPr>
            </a:lvl4pPr>
            <a:lvl5pPr marL="1828800" indent="0" algn="ctr" rtl="1" eaLnBrk="1" latinLnBrk="0" hangingPunct="1">
              <a:spcBef>
                <a:spcPct val="20000"/>
              </a:spcBef>
              <a:buClr>
                <a:schemeClr val="accent4"/>
              </a:buClr>
              <a:buSzPct val="65000"/>
              <a:buFont typeface="Wingdings 2"/>
              <a:buNone/>
              <a:defRPr kumimoji="0" sz="2000" kern="1200">
                <a:solidFill>
                  <a:schemeClr val="tx1"/>
                </a:solidFill>
                <a:latin typeface="+mn-lt"/>
                <a:ea typeface="+mn-ea"/>
                <a:cs typeface="+mn-cs"/>
              </a:defRPr>
            </a:lvl5pPr>
            <a:lvl6pPr marL="2286000" indent="0" algn="ctr" rtl="1" eaLnBrk="1" latinLnBrk="0" hangingPunct="1">
              <a:spcBef>
                <a:spcPct val="20000"/>
              </a:spcBef>
              <a:buClr>
                <a:schemeClr val="accent5"/>
              </a:buClr>
              <a:buSzPct val="80000"/>
              <a:buFont typeface="Wingdings 2"/>
              <a:buNone/>
              <a:defRPr kumimoji="0" sz="1800" kern="1200">
                <a:solidFill>
                  <a:schemeClr val="tx1"/>
                </a:solidFill>
                <a:latin typeface="+mn-lt"/>
                <a:ea typeface="+mn-ea"/>
                <a:cs typeface="+mn-cs"/>
              </a:defRPr>
            </a:lvl6pPr>
            <a:lvl7pPr marL="2743200" indent="0" algn="ctr" rtl="1" eaLnBrk="1" latinLnBrk="0" hangingPunct="1">
              <a:spcBef>
                <a:spcPct val="20000"/>
              </a:spcBef>
              <a:buClr>
                <a:schemeClr val="accent6"/>
              </a:buClr>
              <a:buSzPct val="80000"/>
              <a:buFont typeface="Wingdings 2"/>
              <a:buNone/>
              <a:defRPr kumimoji="0" sz="1600" kern="1200" baseline="0">
                <a:solidFill>
                  <a:schemeClr val="tx1"/>
                </a:solidFill>
                <a:latin typeface="+mn-lt"/>
                <a:ea typeface="+mn-ea"/>
                <a:cs typeface="+mn-cs"/>
              </a:defRPr>
            </a:lvl7pPr>
            <a:lvl8pPr marL="3200400" indent="0" algn="ctr" rtl="1" eaLnBrk="1" latinLnBrk="0" hangingPunct="1">
              <a:spcBef>
                <a:spcPct val="20000"/>
              </a:spcBef>
              <a:buClr>
                <a:schemeClr val="tx2"/>
              </a:buClr>
              <a:buNone/>
              <a:defRPr kumimoji="0" sz="1600" kern="1200">
                <a:solidFill>
                  <a:schemeClr val="tx1"/>
                </a:solidFill>
                <a:latin typeface="+mn-lt"/>
                <a:ea typeface="+mn-ea"/>
                <a:cs typeface="+mn-cs"/>
              </a:defRPr>
            </a:lvl8pPr>
            <a:lvl9pPr marL="3657600" indent="0" algn="ctr" rtl="1" eaLnBrk="1" latinLnBrk="0" hangingPunct="1">
              <a:spcBef>
                <a:spcPct val="20000"/>
              </a:spcBef>
              <a:buClr>
                <a:schemeClr val="tx2"/>
              </a:buClr>
              <a:buFontTx/>
              <a:buNone/>
              <a:defRPr kumimoji="0" sz="1400" kern="1200" baseline="0">
                <a:solidFill>
                  <a:schemeClr val="tx1"/>
                </a:solidFill>
                <a:latin typeface="+mn-lt"/>
                <a:ea typeface="+mn-ea"/>
                <a:cs typeface="+mn-cs"/>
              </a:defRPr>
            </a:lvl9pPr>
          </a:lstStyle>
          <a:p>
            <a:r>
              <a:rPr lang="en-US" sz="3200" b="1" dirty="0" smtClean="0"/>
              <a:t>Ahmed Layth, R.E., M.S.</a:t>
            </a:r>
            <a:endParaRPr lang="ar-IQ" sz="3200" b="1" dirty="0"/>
          </a:p>
        </p:txBody>
      </p:sp>
      <p:sp>
        <p:nvSpPr>
          <p:cNvPr id="5" name="Rectangle 4"/>
          <p:cNvSpPr/>
          <p:nvPr/>
        </p:nvSpPr>
        <p:spPr>
          <a:xfrm>
            <a:off x="5436096" y="810021"/>
            <a:ext cx="3265638" cy="523220"/>
          </a:xfrm>
          <a:prstGeom prst="rect">
            <a:avLst/>
          </a:prstGeom>
        </p:spPr>
        <p:txBody>
          <a:bodyPr wrap="none">
            <a:spAutoFit/>
          </a:bodyPr>
          <a:lstStyle/>
          <a:p>
            <a:pPr algn="l"/>
            <a:r>
              <a:rPr lang="ar-IQ" sz="2800" b="1" dirty="0">
                <a:solidFill>
                  <a:srgbClr val="FFFF00"/>
                </a:solidFill>
              </a:rPr>
              <a:t>الــمــحــاضــرة رقــم ( </a:t>
            </a:r>
            <a:r>
              <a:rPr lang="ar-IQ" sz="2800" b="1" dirty="0" smtClean="0">
                <a:solidFill>
                  <a:srgbClr val="FFFF00"/>
                </a:solidFill>
              </a:rPr>
              <a:t>8 </a:t>
            </a:r>
            <a:r>
              <a:rPr lang="ar-IQ" sz="2800" b="1" dirty="0">
                <a:solidFill>
                  <a:srgbClr val="FFFF00"/>
                </a:solidFill>
              </a:rPr>
              <a:t>)</a:t>
            </a:r>
            <a:endParaRPr lang="en-US" sz="2800" b="1" dirty="0">
              <a:solidFill>
                <a:srgbClr val="FFFF00"/>
              </a:solidFill>
            </a:endParaRPr>
          </a:p>
        </p:txBody>
      </p:sp>
    </p:spTree>
    <p:extLst>
      <p:ext uri="{BB962C8B-B14F-4D97-AF65-F5344CB8AC3E}">
        <p14:creationId xmlns:p14="http://schemas.microsoft.com/office/powerpoint/2010/main" val="541051046"/>
      </p:ext>
    </p:extLst>
  </p:cSld>
  <p:clrMapOvr>
    <a:masterClrMapping/>
  </p:clrMapOvr>
  <p:transition>
    <p:dissolve/>
    <p:sndAc>
      <p:stSnd>
        <p:snd r:embed="rId3" name="arrow.wav"/>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Rectangle 4"/>
              <p:cNvSpPr/>
              <p:nvPr/>
            </p:nvSpPr>
            <p:spPr>
              <a:xfrm>
                <a:off x="107504" y="116632"/>
                <a:ext cx="8928992" cy="2000548"/>
              </a:xfrm>
              <a:prstGeom prst="rect">
                <a:avLst/>
              </a:prstGeom>
            </p:spPr>
            <p:txBody>
              <a:bodyPr wrap="square">
                <a:spAutoFit/>
              </a:bodyPr>
              <a:lstStyle/>
              <a:p>
                <a:pPr algn="ctr" rtl="0"/>
                <a:r>
                  <a:rPr lang="en-US" sz="2400" b="1" dirty="0" smtClean="0">
                    <a:latin typeface="+mj-lt"/>
                  </a:rPr>
                  <a:t>Homework</a:t>
                </a:r>
                <a:endParaRPr lang="en-US" sz="2400" b="1" dirty="0">
                  <a:latin typeface="+mj-lt"/>
                </a:endParaRPr>
              </a:p>
              <a:p>
                <a:pPr algn="just" rtl="0"/>
                <a:r>
                  <a:rPr lang="en-US" sz="2400" b="1" dirty="0" smtClean="0">
                    <a:latin typeface="+mj-lt"/>
                  </a:rPr>
                  <a:t>Example (20)</a:t>
                </a:r>
              </a:p>
              <a:p>
                <a:pPr algn="just" rtl="0">
                  <a:spcAft>
                    <a:spcPts val="1200"/>
                  </a:spcAft>
                </a:pPr>
                <a:r>
                  <a:rPr lang="en-US" sz="2200" dirty="0" smtClean="0">
                    <a:latin typeface="+mj-lt"/>
                  </a:rPr>
                  <a:t>For the pump given in the figure shown, total head loss is 6 m. if the pump delivers 40 kW of power to the water, determine the flow rate.</a:t>
                </a:r>
                <a:endParaRPr lang="en-US" sz="2200" dirty="0">
                  <a:latin typeface="+mj-lt"/>
                </a:endParaRPr>
              </a:p>
              <a:p>
                <a:pPr algn="just" rtl="0">
                  <a:spcAft>
                    <a:spcPts val="1200"/>
                  </a:spcAft>
                </a:pPr>
                <a:r>
                  <a:rPr lang="en-US" sz="2200" dirty="0" smtClean="0">
                    <a:solidFill>
                      <a:srgbClr val="FF0000"/>
                    </a:solidFill>
                    <a:latin typeface="+mj-lt"/>
                  </a:rPr>
                  <a:t>(Ans. 0.064 </a:t>
                </a:r>
                <a14:m>
                  <m:oMath xmlns:m="http://schemas.openxmlformats.org/officeDocument/2006/math">
                    <m:sSup>
                      <m:sSupPr>
                        <m:ctrlPr>
                          <a:rPr lang="en-US" sz="2200" b="0" i="1" smtClean="0">
                            <a:solidFill>
                              <a:srgbClr val="FF0000"/>
                            </a:solidFill>
                            <a:latin typeface="Cambria Math" panose="02040503050406030204" pitchFamily="18" charset="0"/>
                          </a:rPr>
                        </m:ctrlPr>
                      </m:sSupPr>
                      <m:e>
                        <m:r>
                          <a:rPr lang="en-US" sz="2200" b="0" i="1" smtClean="0">
                            <a:solidFill>
                              <a:srgbClr val="FF0000"/>
                            </a:solidFill>
                            <a:latin typeface="Cambria Math"/>
                          </a:rPr>
                          <m:t>𝑚</m:t>
                        </m:r>
                      </m:e>
                      <m:sup>
                        <m:r>
                          <a:rPr lang="en-US" sz="2200" b="0" i="1" smtClean="0">
                            <a:solidFill>
                              <a:srgbClr val="FF0000"/>
                            </a:solidFill>
                            <a:latin typeface="Cambria Math"/>
                          </a:rPr>
                          <m:t>3</m:t>
                        </m:r>
                      </m:sup>
                    </m:sSup>
                    <m:r>
                      <a:rPr lang="en-US" sz="2200" b="0" i="1" smtClean="0">
                        <a:solidFill>
                          <a:srgbClr val="FF0000"/>
                        </a:solidFill>
                        <a:latin typeface="Cambria Math"/>
                      </a:rPr>
                      <m:t>/</m:t>
                    </m:r>
                    <m:r>
                      <a:rPr lang="en-US" sz="2200" b="0" i="1" smtClean="0">
                        <a:solidFill>
                          <a:srgbClr val="FF0000"/>
                        </a:solidFill>
                        <a:latin typeface="Cambria Math"/>
                      </a:rPr>
                      <m:t>𝑠</m:t>
                    </m:r>
                  </m:oMath>
                </a14:m>
                <a:r>
                  <a:rPr lang="en-US" sz="2200" dirty="0" smtClean="0">
                    <a:solidFill>
                      <a:srgbClr val="FF0000"/>
                    </a:solidFill>
                    <a:latin typeface="+mj-lt"/>
                  </a:rPr>
                  <a:t>   )</a:t>
                </a:r>
                <a:endParaRPr lang="en-US" sz="2200" dirty="0">
                  <a:solidFill>
                    <a:srgbClr val="FF0000"/>
                  </a:solidFill>
                  <a:latin typeface="+mj-lt"/>
                </a:endParaRPr>
              </a:p>
            </p:txBody>
          </p:sp>
        </mc:Choice>
        <mc:Fallback xmlns="">
          <p:sp>
            <p:nvSpPr>
              <p:cNvPr id="5" name="Rectangle 4"/>
              <p:cNvSpPr>
                <a:spLocks noRot="1" noChangeAspect="1" noMove="1" noResize="1" noEditPoints="1" noAdjustHandles="1" noChangeArrowheads="1" noChangeShapeType="1" noTextEdit="1"/>
              </p:cNvSpPr>
              <p:nvPr/>
            </p:nvSpPr>
            <p:spPr>
              <a:xfrm>
                <a:off x="107504" y="116632"/>
                <a:ext cx="8928992" cy="2000548"/>
              </a:xfrm>
              <a:prstGeom prst="rect">
                <a:avLst/>
              </a:prstGeom>
              <a:blipFill>
                <a:blip r:embed="rId4"/>
                <a:stretch>
                  <a:fillRect l="-1093" t="-2439" r="-956" b="-5488"/>
                </a:stretch>
              </a:blipFill>
            </p:spPr>
            <p:txBody>
              <a:bodyPr/>
              <a:lstStyle/>
              <a:p>
                <a:r>
                  <a:rPr lang="en-US">
                    <a:noFill/>
                  </a:rPr>
                  <a:t> </a:t>
                </a:r>
              </a:p>
            </p:txBody>
          </p:sp>
        </mc:Fallback>
      </mc:AlternateContent>
      <p:pic>
        <p:nvPicPr>
          <p:cNvPr id="5123"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44008" y="1772816"/>
            <a:ext cx="4392488" cy="31214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20023079"/>
      </p:ext>
    </p:extLst>
  </p:cSld>
  <p:clrMapOvr>
    <a:masterClrMapping/>
  </p:clrMapOvr>
  <p:transition>
    <p:dissolve/>
    <p:sndAc>
      <p:stSnd>
        <p:snd r:embed="rId3" name="arrow.wav"/>
      </p:stSnd>
    </p:sndAc>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Rectangle 4"/>
              <p:cNvSpPr/>
              <p:nvPr/>
            </p:nvSpPr>
            <p:spPr>
              <a:xfrm>
                <a:off x="107504" y="116632"/>
                <a:ext cx="8928992" cy="3016210"/>
              </a:xfrm>
              <a:prstGeom prst="rect">
                <a:avLst/>
              </a:prstGeom>
            </p:spPr>
            <p:txBody>
              <a:bodyPr wrap="square">
                <a:spAutoFit/>
              </a:bodyPr>
              <a:lstStyle/>
              <a:p>
                <a:pPr algn="ctr" rtl="0"/>
                <a:r>
                  <a:rPr lang="en-US" sz="2400" b="1" dirty="0" smtClean="0">
                    <a:latin typeface="+mj-lt"/>
                  </a:rPr>
                  <a:t>Homework</a:t>
                </a:r>
                <a:endParaRPr lang="en-US" sz="2400" b="1" dirty="0">
                  <a:latin typeface="+mj-lt"/>
                </a:endParaRPr>
              </a:p>
              <a:p>
                <a:pPr algn="just" rtl="0"/>
                <a:r>
                  <a:rPr lang="en-US" sz="2400" b="1" dirty="0" smtClean="0">
                    <a:latin typeface="+mj-lt"/>
                  </a:rPr>
                  <a:t>Example (21)</a:t>
                </a:r>
              </a:p>
              <a:p>
                <a:pPr algn="just" rtl="0">
                  <a:spcAft>
                    <a:spcPts val="1200"/>
                  </a:spcAft>
                </a:pPr>
                <a:r>
                  <a:rPr lang="en-US" sz="2200" dirty="0" smtClean="0">
                    <a:latin typeface="+mj-lt"/>
                  </a:rPr>
                  <a:t>Oil with a specific gravity of 0.86 is being pumped from a reservoir as shown below. The pressures at points 1 and 2 are -27.6 </a:t>
                </a:r>
                <a:r>
                  <a:rPr lang="en-US" sz="2200" dirty="0" err="1" smtClean="0">
                    <a:latin typeface="+mj-lt"/>
                  </a:rPr>
                  <a:t>kPa</a:t>
                </a:r>
                <a:r>
                  <a:rPr lang="en-US" sz="2200" dirty="0" smtClean="0">
                    <a:latin typeface="+mj-lt"/>
                  </a:rPr>
                  <a:t> and 296.5 </a:t>
                </a:r>
                <a:r>
                  <a:rPr lang="en-US" sz="2200" dirty="0" err="1" smtClean="0">
                    <a:latin typeface="+mj-lt"/>
                  </a:rPr>
                  <a:t>kPa</a:t>
                </a:r>
                <a:r>
                  <a:rPr lang="en-US" sz="2200" dirty="0" smtClean="0">
                    <a:latin typeface="+mj-lt"/>
                  </a:rPr>
                  <a:t>, respectively. The rate of flow in the pipe is 0.014 </a:t>
                </a:r>
                <a14:m>
                  <m:oMath xmlns:m="http://schemas.openxmlformats.org/officeDocument/2006/math">
                    <m:sSup>
                      <m:sSupPr>
                        <m:ctrlPr>
                          <a:rPr lang="en-US" sz="2200" b="0" i="1" smtClean="0">
                            <a:latin typeface="Cambria Math" panose="02040503050406030204" pitchFamily="18" charset="0"/>
                          </a:rPr>
                        </m:ctrlPr>
                      </m:sSupPr>
                      <m:e>
                        <m:r>
                          <a:rPr lang="en-US" sz="2200" b="0" i="1" smtClean="0">
                            <a:latin typeface="Cambria Math"/>
                          </a:rPr>
                          <m:t>𝑚</m:t>
                        </m:r>
                      </m:e>
                      <m:sup>
                        <m:r>
                          <a:rPr lang="en-US" sz="2200" b="0" i="1" smtClean="0">
                            <a:latin typeface="Cambria Math"/>
                          </a:rPr>
                          <m:t>3</m:t>
                        </m:r>
                      </m:sup>
                    </m:sSup>
                    <m:r>
                      <a:rPr lang="en-US" sz="2200" b="0" i="1" smtClean="0">
                        <a:latin typeface="Cambria Math"/>
                      </a:rPr>
                      <m:t>/</m:t>
                    </m:r>
                    <m:r>
                      <a:rPr lang="en-US" sz="2200" b="0" i="1" smtClean="0">
                        <a:latin typeface="Cambria Math"/>
                      </a:rPr>
                      <m:t>𝑠</m:t>
                    </m:r>
                  </m:oMath>
                </a14:m>
                <a:r>
                  <a:rPr lang="en-US" sz="2200" dirty="0" smtClean="0">
                    <a:latin typeface="+mj-lt"/>
                  </a:rPr>
                  <a:t>. The pump is rated at 8 hp. Determine the efficiency of the pump. Neglect energy losses in the system</a:t>
                </a:r>
                <a:endParaRPr lang="en-US" sz="2200" dirty="0">
                  <a:latin typeface="+mj-lt"/>
                </a:endParaRPr>
              </a:p>
              <a:p>
                <a:pPr algn="just" rtl="0">
                  <a:spcAft>
                    <a:spcPts val="1200"/>
                  </a:spcAft>
                </a:pPr>
                <a:r>
                  <a:rPr lang="en-US" sz="2200" dirty="0" smtClean="0">
                    <a:solidFill>
                      <a:srgbClr val="FF0000"/>
                    </a:solidFill>
                    <a:latin typeface="+mj-lt"/>
                  </a:rPr>
                  <a:t>(Ans. approximately 79 %)</a:t>
                </a:r>
                <a:endParaRPr lang="en-US" sz="2200" dirty="0">
                  <a:solidFill>
                    <a:srgbClr val="FF0000"/>
                  </a:solidFill>
                  <a:latin typeface="+mj-lt"/>
                </a:endParaRPr>
              </a:p>
            </p:txBody>
          </p:sp>
        </mc:Choice>
        <mc:Fallback xmlns="">
          <p:sp>
            <p:nvSpPr>
              <p:cNvPr id="5" name="Rectangle 4"/>
              <p:cNvSpPr>
                <a:spLocks noRot="1" noChangeAspect="1" noMove="1" noResize="1" noEditPoints="1" noAdjustHandles="1" noChangeArrowheads="1" noChangeShapeType="1" noTextEdit="1"/>
              </p:cNvSpPr>
              <p:nvPr/>
            </p:nvSpPr>
            <p:spPr>
              <a:xfrm>
                <a:off x="107504" y="116632"/>
                <a:ext cx="8928992" cy="3016210"/>
              </a:xfrm>
              <a:prstGeom prst="rect">
                <a:avLst/>
              </a:prstGeom>
              <a:blipFill>
                <a:blip r:embed="rId4"/>
                <a:stretch>
                  <a:fillRect l="-1093" t="-1616" r="-956" b="-3232"/>
                </a:stretch>
              </a:blipFill>
            </p:spPr>
            <p:txBody>
              <a:bodyPr/>
              <a:lstStyle/>
              <a:p>
                <a:r>
                  <a:rPr lang="en-US">
                    <a:noFill/>
                  </a:rPr>
                  <a:t> </a:t>
                </a:r>
              </a:p>
            </p:txBody>
          </p:sp>
        </mc:Fallback>
      </mc:AlternateContent>
      <p:pic>
        <p:nvPicPr>
          <p:cNvPr id="7172"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35821" y="2348880"/>
            <a:ext cx="5400675" cy="3057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92606649"/>
      </p:ext>
    </p:extLst>
  </p:cSld>
  <p:clrMapOvr>
    <a:masterClrMapping/>
  </p:clrMapOvr>
  <p:transition>
    <p:dissolve/>
    <p:sndAc>
      <p:stSnd>
        <p:snd r:embed="rId3" name="arrow.wav"/>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Rectangle 4"/>
              <p:cNvSpPr/>
              <p:nvPr/>
            </p:nvSpPr>
            <p:spPr>
              <a:xfrm>
                <a:off x="107504" y="116632"/>
                <a:ext cx="8928992" cy="6227089"/>
              </a:xfrm>
              <a:prstGeom prst="rect">
                <a:avLst/>
              </a:prstGeom>
            </p:spPr>
            <p:txBody>
              <a:bodyPr wrap="square">
                <a:spAutoFit/>
              </a:bodyPr>
              <a:lstStyle/>
              <a:p>
                <a:pPr algn="l" rtl="0"/>
                <a:r>
                  <a:rPr lang="en-US" sz="2600" b="1" i="1" dirty="0" smtClean="0">
                    <a:latin typeface="+mj-lt"/>
                  </a:rPr>
                  <a:t>Pumps</a:t>
                </a:r>
                <a:endParaRPr lang="en-US" sz="2600" dirty="0" smtClean="0">
                  <a:latin typeface="+mj-lt"/>
                </a:endParaRPr>
              </a:p>
              <a:p>
                <a:pPr algn="l" rtl="0">
                  <a:spcAft>
                    <a:spcPts val="1200"/>
                  </a:spcAft>
                </a:pPr>
                <a:r>
                  <a:rPr lang="en-US" sz="2400" dirty="0" smtClean="0">
                    <a:latin typeface="+mj-lt"/>
                  </a:rPr>
                  <a:t>Pumps add energy to the system and it can be expressed </a:t>
                </a:r>
                <a:r>
                  <a:rPr lang="en-US" sz="2400" dirty="0"/>
                  <a:t>as head (</a:t>
                </a:r>
                <a:r>
                  <a:rPr lang="en-US" sz="2400" dirty="0" err="1"/>
                  <a:t>h</a:t>
                </a:r>
                <a:r>
                  <a:rPr lang="en-US" dirty="0" err="1"/>
                  <a:t>p</a:t>
                </a:r>
                <a:r>
                  <a:rPr lang="en-US" sz="2400" dirty="0"/>
                  <a:t>) </a:t>
                </a:r>
                <a:r>
                  <a:rPr lang="en-US" sz="2400" dirty="0" smtClean="0"/>
                  <a:t>in Bernoulli Equation.</a:t>
                </a:r>
                <a:endParaRPr lang="ar-IQ" sz="2400" dirty="0" smtClean="0"/>
              </a:p>
              <a:p>
                <a:pPr algn="l" rtl="0">
                  <a:spcAft>
                    <a:spcPts val="1200"/>
                  </a:spcAft>
                </a:pPr>
                <a14:m>
                  <m:oMathPara xmlns:m="http://schemas.openxmlformats.org/officeDocument/2006/math">
                    <m:oMathParaPr>
                      <m:jc m:val="centerGroup"/>
                    </m:oMathParaPr>
                    <m:oMath xmlns:m="http://schemas.openxmlformats.org/officeDocument/2006/math">
                      <m:sSub>
                        <m:sSubPr>
                          <m:ctrlPr>
                            <a:rPr lang="ar-IQ" sz="2400" i="1" smtClean="0">
                              <a:latin typeface="Cambria Math" panose="02040503050406030204" pitchFamily="18" charset="0"/>
                            </a:rPr>
                          </m:ctrlPr>
                        </m:sSubPr>
                        <m:e>
                          <m:r>
                            <a:rPr lang="en-US" sz="2400" b="0" i="1" smtClean="0">
                              <a:latin typeface="Cambria Math"/>
                            </a:rPr>
                            <m:t>𝑃</m:t>
                          </m:r>
                        </m:e>
                        <m:sub>
                          <m:r>
                            <a:rPr lang="en-US" sz="2400" b="0" i="1" smtClean="0">
                              <a:latin typeface="Cambria Math"/>
                            </a:rPr>
                            <m:t>𝑃</m:t>
                          </m:r>
                        </m:sub>
                      </m:sSub>
                      <m:r>
                        <a:rPr lang="en-US" sz="2400" b="0" i="1" smtClean="0">
                          <a:latin typeface="Cambria Math"/>
                        </a:rPr>
                        <m:t>=</m:t>
                      </m:r>
                      <m:f>
                        <m:fPr>
                          <m:ctrlPr>
                            <a:rPr lang="en-US" sz="2400" b="0" i="1" smtClean="0">
                              <a:latin typeface="Cambria Math" panose="02040503050406030204" pitchFamily="18" charset="0"/>
                            </a:rPr>
                          </m:ctrlPr>
                        </m:fPr>
                        <m:num>
                          <m:sSub>
                            <m:sSubPr>
                              <m:ctrlPr>
                                <a:rPr lang="en-US" sz="2400" i="1">
                                  <a:latin typeface="Cambria Math" panose="02040503050406030204" pitchFamily="18" charset="0"/>
                                </a:rPr>
                              </m:ctrlPr>
                            </m:sSubPr>
                            <m:e>
                              <m:r>
                                <a:rPr lang="en-US" sz="2400" i="1">
                                  <a:latin typeface="Cambria Math"/>
                                </a:rPr>
                                <m:t>𝑃</m:t>
                              </m:r>
                            </m:e>
                            <m:sub>
                              <m:r>
                                <a:rPr lang="en-US" sz="2400" i="1">
                                  <a:latin typeface="Cambria Math"/>
                                </a:rPr>
                                <m:t>𝑊</m:t>
                              </m:r>
                            </m:sub>
                          </m:sSub>
                        </m:num>
                        <m:den>
                          <m:sSub>
                            <m:sSubPr>
                              <m:ctrlPr>
                                <a:rPr lang="en-US" sz="2400" i="1">
                                  <a:latin typeface="Cambria Math" panose="02040503050406030204" pitchFamily="18" charset="0"/>
                                </a:rPr>
                              </m:ctrlPr>
                            </m:sSubPr>
                            <m:e>
                              <m:r>
                                <a:rPr lang="en-US" sz="2400" b="0" i="1" smtClean="0">
                                  <a:latin typeface="Cambria Math"/>
                                </a:rPr>
                                <m:t>𝐸</m:t>
                              </m:r>
                            </m:e>
                            <m:sub>
                              <m:r>
                                <a:rPr lang="en-US" sz="2400" b="0" i="1" smtClean="0">
                                  <a:latin typeface="Cambria Math"/>
                                </a:rPr>
                                <m:t>𝑃</m:t>
                              </m:r>
                            </m:sub>
                          </m:sSub>
                        </m:den>
                      </m:f>
                    </m:oMath>
                  </m:oMathPara>
                </a14:m>
                <a:endParaRPr lang="ar-IQ" sz="2400" dirty="0">
                  <a:latin typeface="+mj-lt"/>
                </a:endParaRPr>
              </a:p>
              <a:p>
                <a:pPr algn="l" rtl="0">
                  <a:spcAft>
                    <a:spcPts val="1200"/>
                  </a:spcAft>
                </a:pPr>
                <a14:m>
                  <m:oMath xmlns:m="http://schemas.openxmlformats.org/officeDocument/2006/math">
                    <m:sSub>
                      <m:sSubPr>
                        <m:ctrlPr>
                          <a:rPr lang="ar-IQ" sz="2400" i="1">
                            <a:latin typeface="Cambria Math" panose="02040503050406030204" pitchFamily="18" charset="0"/>
                          </a:rPr>
                        </m:ctrlPr>
                      </m:sSubPr>
                      <m:e>
                        <m:r>
                          <a:rPr lang="en-US" sz="2400" i="1">
                            <a:latin typeface="Cambria Math"/>
                          </a:rPr>
                          <m:t>𝑃</m:t>
                        </m:r>
                      </m:e>
                      <m:sub>
                        <m:r>
                          <a:rPr lang="en-US" sz="2400" i="1">
                            <a:latin typeface="Cambria Math"/>
                          </a:rPr>
                          <m:t>𝑃</m:t>
                        </m:r>
                      </m:sub>
                    </m:sSub>
                  </m:oMath>
                </a14:m>
                <a:r>
                  <a:rPr lang="en-US" sz="2400" dirty="0" smtClean="0"/>
                  <a:t>  is pump </a:t>
                </a:r>
                <a:r>
                  <a:rPr lang="en-US" sz="2400" dirty="0"/>
                  <a:t>power, watt (W</a:t>
                </a:r>
                <a:r>
                  <a:rPr lang="en-US" sz="2400" dirty="0" smtClean="0"/>
                  <a:t>).</a:t>
                </a:r>
                <a:endParaRPr lang="en-US" sz="2400" dirty="0"/>
              </a:p>
              <a:p>
                <a:pPr algn="l" rtl="0">
                  <a:spcAft>
                    <a:spcPts val="1200"/>
                  </a:spcAft>
                </a:pPr>
                <a14:m>
                  <m:oMath xmlns:m="http://schemas.openxmlformats.org/officeDocument/2006/math">
                    <m:sSub>
                      <m:sSubPr>
                        <m:ctrlPr>
                          <a:rPr lang="en-US" sz="2400" i="1">
                            <a:latin typeface="Cambria Math" panose="02040503050406030204" pitchFamily="18" charset="0"/>
                          </a:rPr>
                        </m:ctrlPr>
                      </m:sSubPr>
                      <m:e>
                        <m:r>
                          <a:rPr lang="en-US" sz="2400" i="1">
                            <a:latin typeface="Cambria Math"/>
                          </a:rPr>
                          <m:t>𝑃</m:t>
                        </m:r>
                      </m:e>
                      <m:sub>
                        <m:r>
                          <a:rPr lang="en-US" sz="2400" i="1">
                            <a:latin typeface="Cambria Math"/>
                          </a:rPr>
                          <m:t>𝑊</m:t>
                        </m:r>
                      </m:sub>
                    </m:sSub>
                  </m:oMath>
                </a14:m>
                <a:r>
                  <a:rPr lang="en-US" sz="2400" dirty="0"/>
                  <a:t> is water power, watt (W</a:t>
                </a:r>
                <a:r>
                  <a:rPr lang="en-US" sz="2400" dirty="0" smtClean="0"/>
                  <a:t>).</a:t>
                </a:r>
                <a:endParaRPr lang="en-US" sz="2400" dirty="0"/>
              </a:p>
              <a:p>
                <a:pPr algn="l" rtl="0">
                  <a:spcAft>
                    <a:spcPts val="1200"/>
                  </a:spcAft>
                </a:pPr>
                <a14:m>
                  <m:oMath xmlns:m="http://schemas.openxmlformats.org/officeDocument/2006/math">
                    <m:sSub>
                      <m:sSubPr>
                        <m:ctrlPr>
                          <a:rPr lang="en-US" sz="2400" i="1">
                            <a:latin typeface="Cambria Math" panose="02040503050406030204" pitchFamily="18" charset="0"/>
                          </a:rPr>
                        </m:ctrlPr>
                      </m:sSubPr>
                      <m:e>
                        <m:r>
                          <a:rPr lang="en-US" sz="2400" i="1">
                            <a:latin typeface="Cambria Math"/>
                          </a:rPr>
                          <m:t>𝐸</m:t>
                        </m:r>
                      </m:e>
                      <m:sub>
                        <m:r>
                          <a:rPr lang="en-US" sz="2400" i="1">
                            <a:latin typeface="Cambria Math"/>
                          </a:rPr>
                          <m:t>𝑃</m:t>
                        </m:r>
                      </m:sub>
                    </m:sSub>
                  </m:oMath>
                </a14:m>
                <a:r>
                  <a:rPr lang="en-US" sz="2400" dirty="0" smtClean="0"/>
                  <a:t>  is pump efficiency, %.</a:t>
                </a:r>
                <a:endParaRPr lang="en-US" sz="2400" dirty="0" smtClean="0">
                  <a:latin typeface="+mj-lt"/>
                </a:endParaRPr>
              </a:p>
              <a:p>
                <a:pPr algn="ctr" rtl="0"/>
                <a14:m>
                  <m:oMath xmlns:m="http://schemas.openxmlformats.org/officeDocument/2006/math">
                    <m:sSub>
                      <m:sSubPr>
                        <m:ctrlPr>
                          <a:rPr lang="en-US" sz="2400" i="1" smtClean="0">
                            <a:latin typeface="Cambria Math" panose="02040503050406030204" pitchFamily="18" charset="0"/>
                          </a:rPr>
                        </m:ctrlPr>
                      </m:sSubPr>
                      <m:e>
                        <m:r>
                          <a:rPr lang="en-US" sz="2400" i="1">
                            <a:latin typeface="Cambria Math"/>
                          </a:rPr>
                          <m:t>𝑃</m:t>
                        </m:r>
                      </m:e>
                      <m:sub>
                        <m:r>
                          <a:rPr lang="en-US" sz="2400" i="1">
                            <a:latin typeface="Cambria Math"/>
                          </a:rPr>
                          <m:t>𝑊</m:t>
                        </m:r>
                      </m:sub>
                    </m:sSub>
                    <m:r>
                      <a:rPr lang="en-US" sz="2400" b="0" i="1" smtClean="0">
                        <a:latin typeface="Cambria Math"/>
                      </a:rPr>
                      <m:t>= </m:t>
                    </m:r>
                    <m:r>
                      <a:rPr lang="en-US" sz="2400" b="0" i="1" smtClean="0">
                        <a:latin typeface="Cambria Math"/>
                        <a:ea typeface="Cambria Math"/>
                      </a:rPr>
                      <m:t>𝛾</m:t>
                    </m:r>
                    <m:r>
                      <a:rPr lang="en-US" sz="2400" b="0" i="1" smtClean="0">
                        <a:latin typeface="Cambria Math"/>
                        <a:ea typeface="Cambria Math"/>
                      </a:rPr>
                      <m:t> </m:t>
                    </m:r>
                    <m:r>
                      <a:rPr lang="en-US" sz="2400" b="0" i="1" smtClean="0">
                        <a:latin typeface="Cambria Math"/>
                        <a:ea typeface="Cambria Math"/>
                      </a:rPr>
                      <m:t>𝑄</m:t>
                    </m:r>
                    <m:r>
                      <a:rPr lang="en-US" sz="2400" b="0" i="1" smtClean="0">
                        <a:latin typeface="Cambria Math"/>
                        <a:ea typeface="Cambria Math"/>
                      </a:rPr>
                      <m:t> </m:t>
                    </m:r>
                    <m:sSub>
                      <m:sSubPr>
                        <m:ctrlPr>
                          <a:rPr lang="en-US" sz="2400" b="0" i="1" smtClean="0">
                            <a:latin typeface="Cambria Math" panose="02040503050406030204" pitchFamily="18" charset="0"/>
                            <a:ea typeface="Cambria Math"/>
                          </a:rPr>
                        </m:ctrlPr>
                      </m:sSubPr>
                      <m:e>
                        <m:r>
                          <a:rPr lang="en-US" sz="2400" b="0" i="1" smtClean="0">
                            <a:latin typeface="Cambria Math"/>
                            <a:ea typeface="Cambria Math"/>
                          </a:rPr>
                          <m:t>h</m:t>
                        </m:r>
                      </m:e>
                      <m:sub>
                        <m:r>
                          <a:rPr lang="en-US" sz="2400" b="0" i="1" smtClean="0">
                            <a:latin typeface="Cambria Math"/>
                            <a:ea typeface="Cambria Math"/>
                          </a:rPr>
                          <m:t>𝑝</m:t>
                        </m:r>
                      </m:sub>
                    </m:sSub>
                  </m:oMath>
                </a14:m>
                <a:r>
                  <a:rPr lang="en-US" sz="2400" dirty="0">
                    <a:latin typeface="+mj-lt"/>
                  </a:rPr>
                  <a:t> </a:t>
                </a:r>
                <a:endParaRPr lang="en-US" sz="2400" dirty="0" smtClean="0">
                  <a:latin typeface="+mj-lt"/>
                </a:endParaRPr>
              </a:p>
              <a:p>
                <a:pPr algn="l" rtl="0"/>
                <a:endParaRPr lang="en-US" sz="2400" dirty="0">
                  <a:latin typeface="+mj-lt"/>
                </a:endParaRPr>
              </a:p>
              <a:p>
                <a:pPr algn="l" rtl="0">
                  <a:spcAft>
                    <a:spcPts val="1200"/>
                  </a:spcAft>
                </a:pPr>
                <a14:m>
                  <m:oMath xmlns:m="http://schemas.openxmlformats.org/officeDocument/2006/math">
                    <m:sSub>
                      <m:sSubPr>
                        <m:ctrlPr>
                          <a:rPr lang="en-US" sz="2400" i="1">
                            <a:latin typeface="Cambria Math" panose="02040503050406030204" pitchFamily="18" charset="0"/>
                            <a:ea typeface="Cambria Math"/>
                          </a:rPr>
                        </m:ctrlPr>
                      </m:sSubPr>
                      <m:e>
                        <m:r>
                          <a:rPr lang="en-US" sz="2400" i="1">
                            <a:latin typeface="Cambria Math"/>
                            <a:ea typeface="Cambria Math"/>
                          </a:rPr>
                          <m:t>h</m:t>
                        </m:r>
                      </m:e>
                      <m:sub>
                        <m:r>
                          <a:rPr lang="en-US" sz="2400" i="1">
                            <a:latin typeface="Cambria Math"/>
                            <a:ea typeface="Cambria Math"/>
                          </a:rPr>
                          <m:t>𝑝</m:t>
                        </m:r>
                      </m:sub>
                    </m:sSub>
                  </m:oMath>
                </a14:m>
                <a:r>
                  <a:rPr lang="en-US" sz="2400" dirty="0" smtClean="0">
                    <a:latin typeface="+mj-lt"/>
                  </a:rPr>
                  <a:t>  is pump head, m.</a:t>
                </a:r>
              </a:p>
              <a:p>
                <a:pPr algn="ctr" rtl="0">
                  <a:spcAft>
                    <a:spcPts val="1200"/>
                  </a:spcAft>
                </a:pPr>
                <a14:m>
                  <m:oMath xmlns:m="http://schemas.openxmlformats.org/officeDocument/2006/math">
                    <m:r>
                      <a:rPr lang="en-US" sz="2400" b="0" i="1" smtClean="0">
                        <a:latin typeface="Cambria Math"/>
                      </a:rPr>
                      <m:t>𝑊</m:t>
                    </m:r>
                    <m:r>
                      <a:rPr lang="en-US" sz="2400" b="0" i="1" smtClean="0">
                        <a:latin typeface="Cambria Math"/>
                      </a:rPr>
                      <m:t>=</m:t>
                    </m:r>
                    <m:f>
                      <m:fPr>
                        <m:ctrlPr>
                          <a:rPr lang="en-US" sz="2400" b="0" i="1" smtClean="0">
                            <a:latin typeface="Cambria Math" panose="02040503050406030204" pitchFamily="18" charset="0"/>
                          </a:rPr>
                        </m:ctrlPr>
                      </m:fPr>
                      <m:num>
                        <m:r>
                          <a:rPr lang="en-US" sz="2400" b="0" i="1" smtClean="0">
                            <a:latin typeface="Cambria Math"/>
                          </a:rPr>
                          <m:t>𝑁</m:t>
                        </m:r>
                        <m:r>
                          <a:rPr lang="en-US" sz="2400" b="0" i="1" smtClean="0">
                            <a:latin typeface="Cambria Math"/>
                          </a:rPr>
                          <m:t>.</m:t>
                        </m:r>
                        <m:r>
                          <a:rPr lang="en-US" sz="2400" b="0" i="1" smtClean="0">
                            <a:latin typeface="Cambria Math"/>
                          </a:rPr>
                          <m:t>𝑚</m:t>
                        </m:r>
                      </m:num>
                      <m:den>
                        <m:r>
                          <a:rPr lang="en-US" sz="2400" b="0" i="1" smtClean="0">
                            <a:latin typeface="Cambria Math"/>
                          </a:rPr>
                          <m:t>𝑠</m:t>
                        </m:r>
                      </m:den>
                    </m:f>
                  </m:oMath>
                </a14:m>
                <a:r>
                  <a:rPr lang="en-US" sz="2400" dirty="0" smtClean="0">
                    <a:latin typeface="+mj-lt"/>
                  </a:rPr>
                  <a:t>   </a:t>
                </a:r>
                <a:r>
                  <a:rPr lang="en-US" sz="2800" b="1" dirty="0" smtClean="0">
                    <a:solidFill>
                      <a:srgbClr val="7030A0"/>
                    </a:solidFill>
                    <a:latin typeface="+mj-lt"/>
                  </a:rPr>
                  <a:t>Prove?</a:t>
                </a:r>
              </a:p>
              <a:p>
                <a:pPr algn="l" rtl="0">
                  <a:spcAft>
                    <a:spcPts val="1800"/>
                  </a:spcAft>
                </a:pPr>
                <a:r>
                  <a:rPr lang="en-US" sz="2400" dirty="0" smtClean="0">
                    <a:latin typeface="+mj-lt"/>
                  </a:rPr>
                  <a:t>Horsepower </a:t>
                </a:r>
                <a:r>
                  <a:rPr lang="en-US" sz="2400" dirty="0">
                    <a:latin typeface="+mj-lt"/>
                  </a:rPr>
                  <a:t>= </a:t>
                </a:r>
                <a:r>
                  <a:rPr lang="en-US" sz="2400" dirty="0" smtClean="0">
                    <a:latin typeface="+mj-lt"/>
                  </a:rPr>
                  <a:t>0.75 kW</a:t>
                </a:r>
              </a:p>
            </p:txBody>
          </p:sp>
        </mc:Choice>
        <mc:Fallback xmlns="">
          <p:sp>
            <p:nvSpPr>
              <p:cNvPr id="5" name="Rectangle 4"/>
              <p:cNvSpPr>
                <a:spLocks noRot="1" noChangeAspect="1" noMove="1" noResize="1" noEditPoints="1" noAdjustHandles="1" noChangeArrowheads="1" noChangeShapeType="1" noTextEdit="1"/>
              </p:cNvSpPr>
              <p:nvPr/>
            </p:nvSpPr>
            <p:spPr>
              <a:xfrm>
                <a:off x="107504" y="116632"/>
                <a:ext cx="8928992" cy="6227089"/>
              </a:xfrm>
              <a:prstGeom prst="rect">
                <a:avLst/>
              </a:prstGeom>
              <a:blipFill rotWithShape="1">
                <a:blip r:embed="rId4"/>
                <a:stretch>
                  <a:fillRect l="-1230" t="-783" r="-888" b="-1174"/>
                </a:stretch>
              </a:blipFill>
            </p:spPr>
            <p:txBody>
              <a:bodyPr/>
              <a:lstStyle/>
              <a:p>
                <a:r>
                  <a:rPr lang="en-US">
                    <a:noFill/>
                  </a:rPr>
                  <a:t> </a:t>
                </a:r>
              </a:p>
            </p:txBody>
          </p:sp>
        </mc:Fallback>
      </mc:AlternateContent>
    </p:spTree>
    <p:extLst>
      <p:ext uri="{BB962C8B-B14F-4D97-AF65-F5344CB8AC3E}">
        <p14:creationId xmlns:p14="http://schemas.microsoft.com/office/powerpoint/2010/main" val="2597691320"/>
      </p:ext>
    </p:extLst>
  </p:cSld>
  <p:clrMapOvr>
    <a:masterClrMapping/>
  </p:clrMapOvr>
  <p:transition>
    <p:dissolve/>
    <p:sndAc>
      <p:stSnd>
        <p:snd r:embed="rId3" name="arrow.wav"/>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Rectangle 4"/>
              <p:cNvSpPr/>
              <p:nvPr/>
            </p:nvSpPr>
            <p:spPr>
              <a:xfrm>
                <a:off x="107504" y="116632"/>
                <a:ext cx="8928992" cy="2308324"/>
              </a:xfrm>
              <a:prstGeom prst="rect">
                <a:avLst/>
              </a:prstGeom>
            </p:spPr>
            <p:txBody>
              <a:bodyPr wrap="square">
                <a:spAutoFit/>
              </a:bodyPr>
              <a:lstStyle/>
              <a:p>
                <a:pPr algn="just" rtl="0"/>
                <a:r>
                  <a:rPr lang="en-US" sz="2400" b="1" dirty="0" smtClean="0">
                    <a:latin typeface="+mj-lt"/>
                  </a:rPr>
                  <a:t>Example (13)</a:t>
                </a:r>
                <a:r>
                  <a:rPr lang="ar-IQ" sz="2400" b="1" dirty="0" smtClean="0">
                    <a:latin typeface="+mj-lt"/>
                  </a:rPr>
                  <a:t> </a:t>
                </a:r>
              </a:p>
              <a:p>
                <a:pPr algn="just" rtl="0"/>
                <a:r>
                  <a:rPr lang="en-US" sz="2200" dirty="0" smtClean="0">
                    <a:latin typeface="+mj-lt"/>
                  </a:rPr>
                  <a:t>Water is being pumped from the lower to upper reservoir as shown in the figure below. Find the pump horsepower required assuming 75% pump efficiency. Neglect head losses. Discharge is 0.22 </a:t>
                </a:r>
                <a14:m>
                  <m:oMath xmlns:m="http://schemas.openxmlformats.org/officeDocument/2006/math">
                    <m:sSup>
                      <m:sSupPr>
                        <m:ctrlPr>
                          <a:rPr lang="en-US" sz="2200" b="0" i="1" smtClean="0">
                            <a:latin typeface="Cambria Math" panose="02040503050406030204" pitchFamily="18" charset="0"/>
                          </a:rPr>
                        </m:ctrlPr>
                      </m:sSupPr>
                      <m:e>
                        <m:r>
                          <a:rPr lang="en-US" sz="2200" b="0" i="1" smtClean="0">
                            <a:latin typeface="Cambria Math"/>
                          </a:rPr>
                          <m:t>𝑚</m:t>
                        </m:r>
                      </m:e>
                      <m:sup>
                        <m:r>
                          <a:rPr lang="en-US" sz="2200" b="0" i="1" smtClean="0">
                            <a:latin typeface="Cambria Math"/>
                          </a:rPr>
                          <m:t>3</m:t>
                        </m:r>
                      </m:sup>
                    </m:sSup>
                    <m:r>
                      <a:rPr lang="en-US" sz="2200" b="0" i="1" smtClean="0">
                        <a:latin typeface="Cambria Math"/>
                      </a:rPr>
                      <m:t>/</m:t>
                    </m:r>
                    <m:r>
                      <a:rPr lang="en-US" sz="2200" b="0" i="1" smtClean="0">
                        <a:latin typeface="Cambria Math"/>
                      </a:rPr>
                      <m:t>𝑠</m:t>
                    </m:r>
                  </m:oMath>
                </a14:m>
                <a:r>
                  <a:rPr lang="en-US" sz="2200" dirty="0" smtClean="0">
                    <a:latin typeface="+mj-lt"/>
                  </a:rPr>
                  <a:t>.</a:t>
                </a:r>
              </a:p>
              <a:p>
                <a:pPr algn="just" rtl="0">
                  <a:spcAft>
                    <a:spcPts val="1200"/>
                  </a:spcAft>
                </a:pPr>
                <a:endParaRPr lang="en-US" sz="2200" dirty="0">
                  <a:solidFill>
                    <a:srgbClr val="FF0000"/>
                  </a:solidFill>
                  <a:latin typeface="+mj-lt"/>
                </a:endParaRPr>
              </a:p>
              <a:p>
                <a:pPr algn="just" rtl="0">
                  <a:spcAft>
                    <a:spcPts val="1200"/>
                  </a:spcAft>
                </a:pPr>
                <a:endParaRPr lang="en-US" sz="2200" dirty="0" smtClean="0">
                  <a:solidFill>
                    <a:srgbClr val="FF0000"/>
                  </a:solidFill>
                  <a:latin typeface="+mj-lt"/>
                </a:endParaRPr>
              </a:p>
            </p:txBody>
          </p:sp>
        </mc:Choice>
        <mc:Fallback xmlns="">
          <p:sp>
            <p:nvSpPr>
              <p:cNvPr id="5" name="Rectangle 4"/>
              <p:cNvSpPr>
                <a:spLocks noRot="1" noChangeAspect="1" noMove="1" noResize="1" noEditPoints="1" noAdjustHandles="1" noChangeArrowheads="1" noChangeShapeType="1" noTextEdit="1"/>
              </p:cNvSpPr>
              <p:nvPr/>
            </p:nvSpPr>
            <p:spPr>
              <a:xfrm>
                <a:off x="107504" y="116632"/>
                <a:ext cx="8928992" cy="2308324"/>
              </a:xfrm>
              <a:prstGeom prst="rect">
                <a:avLst/>
              </a:prstGeom>
              <a:blipFill rotWithShape="1">
                <a:blip r:embed="rId4"/>
                <a:stretch>
                  <a:fillRect l="-1093" t="-2375" r="-956"/>
                </a:stretch>
              </a:blipFill>
            </p:spPr>
            <p:txBody>
              <a:bodyPr/>
              <a:lstStyle/>
              <a:p>
                <a:r>
                  <a:rPr lang="en-US">
                    <a:noFill/>
                  </a:rPr>
                  <a:t> </a:t>
                </a:r>
              </a:p>
            </p:txBody>
          </p:sp>
        </mc:Fallback>
      </mc:AlternateContent>
      <p:pic>
        <p:nvPicPr>
          <p:cNvPr id="3"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26618" y="1628800"/>
            <a:ext cx="6192688" cy="33123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79406324"/>
      </p:ext>
    </p:extLst>
  </p:cSld>
  <p:clrMapOvr>
    <a:masterClrMapping/>
  </p:clrMapOvr>
  <p:transition>
    <p:dissolve/>
    <p:sndAc>
      <p:stSnd>
        <p:snd r:embed="rId3" name="arrow.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Rectangle 4"/>
              <p:cNvSpPr/>
              <p:nvPr/>
            </p:nvSpPr>
            <p:spPr>
              <a:xfrm>
                <a:off x="107504" y="116632"/>
                <a:ext cx="8928992" cy="1969770"/>
              </a:xfrm>
              <a:prstGeom prst="rect">
                <a:avLst/>
              </a:prstGeom>
            </p:spPr>
            <p:txBody>
              <a:bodyPr wrap="square">
                <a:spAutoFit/>
              </a:bodyPr>
              <a:lstStyle/>
              <a:p>
                <a:pPr algn="just" rtl="0"/>
                <a:r>
                  <a:rPr lang="en-US" sz="2400" b="1" dirty="0" smtClean="0">
                    <a:latin typeface="+mj-lt"/>
                  </a:rPr>
                  <a:t>Example (1</a:t>
                </a:r>
                <a:r>
                  <a:rPr lang="en-US" sz="2400" b="1" dirty="0">
                    <a:latin typeface="+mj-lt"/>
                  </a:rPr>
                  <a:t>4</a:t>
                </a:r>
                <a:r>
                  <a:rPr lang="en-US" sz="2400" b="1" dirty="0" smtClean="0">
                    <a:latin typeface="+mj-lt"/>
                  </a:rPr>
                  <a:t>)</a:t>
                </a:r>
                <a:r>
                  <a:rPr lang="ar-IQ" sz="2400" b="1" dirty="0" smtClean="0">
                    <a:latin typeface="+mj-lt"/>
                  </a:rPr>
                  <a:t> </a:t>
                </a:r>
              </a:p>
              <a:p>
                <a:pPr algn="just" rtl="0"/>
                <a:r>
                  <a:rPr lang="en-US" sz="2200" dirty="0" smtClean="0">
                    <a:latin typeface="+mj-lt"/>
                  </a:rPr>
                  <a:t>The pump in figure below discharges water at 30 </a:t>
                </a:r>
                <a14:m>
                  <m:oMath xmlns:m="http://schemas.openxmlformats.org/officeDocument/2006/math">
                    <m:r>
                      <a:rPr lang="en-US" sz="2200" b="0" i="1" smtClean="0">
                        <a:latin typeface="Cambria Math"/>
                      </a:rPr>
                      <m:t>𝑙</m:t>
                    </m:r>
                    <m:r>
                      <a:rPr lang="en-US" sz="2200" b="0" i="1" smtClean="0">
                        <a:latin typeface="Cambria Math"/>
                      </a:rPr>
                      <m:t>/</m:t>
                    </m:r>
                    <m:r>
                      <a:rPr lang="en-US" sz="2200" b="0" i="1" smtClean="0">
                        <a:latin typeface="Cambria Math"/>
                      </a:rPr>
                      <m:t>𝑠</m:t>
                    </m:r>
                  </m:oMath>
                </a14:m>
                <a:r>
                  <a:rPr lang="en-US" sz="2200" dirty="0" smtClean="0">
                    <a:latin typeface="+mj-lt"/>
                  </a:rPr>
                  <a:t>. Neglecting losses and elevation changes, what power is delivered to the water by the pump?</a:t>
                </a:r>
              </a:p>
              <a:p>
                <a:pPr algn="just" rtl="0">
                  <a:spcAft>
                    <a:spcPts val="1200"/>
                  </a:spcAft>
                </a:pPr>
                <a:endParaRPr lang="en-US" sz="2200" dirty="0">
                  <a:solidFill>
                    <a:srgbClr val="FF0000"/>
                  </a:solidFill>
                  <a:latin typeface="+mj-lt"/>
                </a:endParaRPr>
              </a:p>
              <a:p>
                <a:pPr algn="just" rtl="0">
                  <a:spcAft>
                    <a:spcPts val="1200"/>
                  </a:spcAft>
                </a:pPr>
                <a:endParaRPr lang="en-US" sz="2200" dirty="0" smtClean="0">
                  <a:solidFill>
                    <a:srgbClr val="FF0000"/>
                  </a:solidFill>
                  <a:latin typeface="+mj-lt"/>
                </a:endParaRPr>
              </a:p>
            </p:txBody>
          </p:sp>
        </mc:Choice>
        <mc:Fallback xmlns="">
          <p:sp>
            <p:nvSpPr>
              <p:cNvPr id="5" name="Rectangle 4"/>
              <p:cNvSpPr>
                <a:spLocks noRot="1" noChangeAspect="1" noMove="1" noResize="1" noEditPoints="1" noAdjustHandles="1" noChangeArrowheads="1" noChangeShapeType="1" noTextEdit="1"/>
              </p:cNvSpPr>
              <p:nvPr/>
            </p:nvSpPr>
            <p:spPr>
              <a:xfrm>
                <a:off x="107504" y="116632"/>
                <a:ext cx="8928992" cy="1969770"/>
              </a:xfrm>
              <a:prstGeom prst="rect">
                <a:avLst/>
              </a:prstGeom>
              <a:blipFill rotWithShape="1">
                <a:blip r:embed="rId4"/>
                <a:stretch>
                  <a:fillRect l="-1093" t="-2786" r="-956"/>
                </a:stretch>
              </a:blipFill>
            </p:spPr>
            <p:txBody>
              <a:bodyPr/>
              <a:lstStyle/>
              <a:p>
                <a:r>
                  <a:rPr lang="en-US">
                    <a:noFill/>
                  </a:rPr>
                  <a:t> </a:t>
                </a:r>
              </a:p>
            </p:txBody>
          </p:sp>
        </mc:Fallback>
      </mc:AlternateContent>
      <p:pic>
        <p:nvPicPr>
          <p:cNvPr id="614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88942" y="1340768"/>
            <a:ext cx="5381136" cy="25202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07370570"/>
      </p:ext>
    </p:extLst>
  </p:cSld>
  <p:clrMapOvr>
    <a:masterClrMapping/>
  </p:clrMapOvr>
  <p:transition>
    <p:dissolve/>
    <p:sndAc>
      <p:stSnd>
        <p:snd r:embed="rId3" name="arrow.wav"/>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07504" y="116632"/>
            <a:ext cx="8928992" cy="1815882"/>
          </a:xfrm>
          <a:prstGeom prst="rect">
            <a:avLst/>
          </a:prstGeom>
        </p:spPr>
        <p:txBody>
          <a:bodyPr wrap="square">
            <a:spAutoFit/>
          </a:bodyPr>
          <a:lstStyle/>
          <a:p>
            <a:pPr algn="just" rtl="0"/>
            <a:r>
              <a:rPr lang="en-US" sz="2400" b="1" dirty="0" smtClean="0">
                <a:latin typeface="+mj-lt"/>
              </a:rPr>
              <a:t>Example (15)</a:t>
            </a:r>
          </a:p>
          <a:p>
            <a:pPr algn="just" rtl="0"/>
            <a:r>
              <a:rPr lang="en-US" sz="2200" dirty="0" smtClean="0">
                <a:latin typeface="+mj-lt"/>
              </a:rPr>
              <a:t>Oil with a specific gravity of 0.87 is being pumped from a lower reservoir to an elevated tank as shown below. The pump in the system is 78% efficient and is rated at 185 kW. Determine the flow rate of the oil in the pipe if the total head loss from point 1 to point 2 is 12 m of oil.</a:t>
            </a:r>
            <a:endParaRPr lang="ar-IQ" sz="2200" dirty="0" smtClean="0">
              <a:latin typeface="+mj-lt"/>
            </a:endParaRPr>
          </a:p>
        </p:txBody>
      </p:sp>
      <p:pic>
        <p:nvPicPr>
          <p:cNvPr id="4099"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03848" y="2060848"/>
            <a:ext cx="5626145" cy="29523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94891580"/>
      </p:ext>
    </p:extLst>
  </p:cSld>
  <p:clrMapOvr>
    <a:masterClrMapping/>
  </p:clrMapOvr>
  <p:transition>
    <p:dissolve/>
    <p:sndAc>
      <p:stSnd>
        <p:snd r:embed="rId3" name="arrow.wav"/>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Rectangle 4"/>
              <p:cNvSpPr/>
              <p:nvPr/>
            </p:nvSpPr>
            <p:spPr>
              <a:xfrm>
                <a:off x="107504" y="116632"/>
                <a:ext cx="8928992" cy="2677656"/>
              </a:xfrm>
              <a:prstGeom prst="rect">
                <a:avLst/>
              </a:prstGeom>
            </p:spPr>
            <p:txBody>
              <a:bodyPr wrap="square">
                <a:spAutoFit/>
              </a:bodyPr>
              <a:lstStyle/>
              <a:p>
                <a:pPr algn="ctr" rtl="0"/>
                <a:r>
                  <a:rPr lang="en-US" sz="2400" b="1" dirty="0" smtClean="0">
                    <a:latin typeface="+mj-lt"/>
                  </a:rPr>
                  <a:t>Homework</a:t>
                </a:r>
                <a:endParaRPr lang="en-US" sz="2400" b="1" dirty="0">
                  <a:latin typeface="+mj-lt"/>
                </a:endParaRPr>
              </a:p>
              <a:p>
                <a:pPr algn="just" rtl="0"/>
                <a:r>
                  <a:rPr lang="en-US" sz="2400" b="1" dirty="0" smtClean="0">
                    <a:latin typeface="+mj-lt"/>
                  </a:rPr>
                  <a:t>Example (16)</a:t>
                </a:r>
                <a:endParaRPr lang="ar-IQ" sz="2400" b="1" dirty="0">
                  <a:latin typeface="+mj-lt"/>
                </a:endParaRPr>
              </a:p>
              <a:p>
                <a:pPr algn="just" rtl="0">
                  <a:spcAft>
                    <a:spcPts val="1200"/>
                  </a:spcAft>
                </a:pPr>
                <a:r>
                  <a:rPr lang="en-US" sz="2200" dirty="0" smtClean="0">
                    <a:latin typeface="+mj-lt"/>
                  </a:rPr>
                  <a:t>For the figure shown, water flows from A, where the diameter is 300 mm, to B, where the diameter is 600 mm, at a rate of 731 </a:t>
                </a:r>
                <a14:m>
                  <m:oMath xmlns:m="http://schemas.openxmlformats.org/officeDocument/2006/math">
                    <m:r>
                      <a:rPr lang="en-US" sz="2200" b="0" i="1" smtClean="0">
                        <a:latin typeface="Cambria Math"/>
                      </a:rPr>
                      <m:t>𝑙</m:t>
                    </m:r>
                    <m:r>
                      <a:rPr lang="en-US" sz="2200" b="0" i="1" smtClean="0">
                        <a:latin typeface="Cambria Math"/>
                      </a:rPr>
                      <m:t>/</m:t>
                    </m:r>
                    <m:r>
                      <a:rPr lang="en-US" sz="2200" b="0" i="1" smtClean="0">
                        <a:latin typeface="Cambria Math"/>
                      </a:rPr>
                      <m:t>𝑠</m:t>
                    </m:r>
                  </m:oMath>
                </a14:m>
                <a:r>
                  <a:rPr lang="en-US" sz="2200" dirty="0" smtClean="0">
                    <a:latin typeface="+mj-lt"/>
                  </a:rPr>
                  <a:t>. The pressure head at A is 6.72 m. Considering no loss of energy from A to B, find the pressure head at B.</a:t>
                </a:r>
              </a:p>
              <a:p>
                <a:pPr algn="just" rtl="0">
                  <a:spcAft>
                    <a:spcPts val="1200"/>
                  </a:spcAft>
                </a:pPr>
                <a:r>
                  <a:rPr lang="en-US" sz="2200" dirty="0" smtClean="0">
                    <a:solidFill>
                      <a:srgbClr val="FF0000"/>
                    </a:solidFill>
                    <a:latin typeface="+mj-lt"/>
                  </a:rPr>
                  <a:t>(Ans. 3.48 m)</a:t>
                </a:r>
                <a:endParaRPr lang="en-US" sz="2200" dirty="0">
                  <a:solidFill>
                    <a:srgbClr val="FF0000"/>
                  </a:solidFill>
                  <a:latin typeface="+mj-lt"/>
                </a:endParaRPr>
              </a:p>
            </p:txBody>
          </p:sp>
        </mc:Choice>
        <mc:Fallback xmlns="">
          <p:sp>
            <p:nvSpPr>
              <p:cNvPr id="5" name="Rectangle 4"/>
              <p:cNvSpPr>
                <a:spLocks noRot="1" noChangeAspect="1" noMove="1" noResize="1" noEditPoints="1" noAdjustHandles="1" noChangeArrowheads="1" noChangeShapeType="1" noTextEdit="1"/>
              </p:cNvSpPr>
              <p:nvPr/>
            </p:nvSpPr>
            <p:spPr>
              <a:xfrm>
                <a:off x="107504" y="116632"/>
                <a:ext cx="8928992" cy="2677656"/>
              </a:xfrm>
              <a:prstGeom prst="rect">
                <a:avLst/>
              </a:prstGeom>
              <a:blipFill>
                <a:blip r:embed="rId4"/>
                <a:stretch>
                  <a:fillRect l="-1093" t="-1822" r="-956" b="-3872"/>
                </a:stretch>
              </a:blipFill>
            </p:spPr>
            <p:txBody>
              <a:bodyPr/>
              <a:lstStyle/>
              <a:p>
                <a:r>
                  <a:rPr lang="en-US">
                    <a:noFill/>
                  </a:rPr>
                  <a:t> </a:t>
                </a:r>
              </a:p>
            </p:txBody>
          </p:sp>
        </mc:Fallback>
      </mc:AlternateContent>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41093" y="2204864"/>
            <a:ext cx="4345168" cy="23762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4943659" y="3840321"/>
            <a:ext cx="852477" cy="369332"/>
          </a:xfrm>
          <a:prstGeom prst="rect">
            <a:avLst/>
          </a:prstGeom>
          <a:noFill/>
        </p:spPr>
        <p:txBody>
          <a:bodyPr wrap="none" rtlCol="0">
            <a:spAutoFit/>
          </a:bodyPr>
          <a:lstStyle/>
          <a:p>
            <a:r>
              <a:rPr lang="en-US" b="1" dirty="0" smtClean="0">
                <a:latin typeface="+mj-lt"/>
              </a:rPr>
              <a:t>3.04 m</a:t>
            </a:r>
            <a:endParaRPr lang="en-US" b="1" dirty="0">
              <a:latin typeface="+mj-lt"/>
            </a:endParaRPr>
          </a:p>
        </p:txBody>
      </p:sp>
      <p:sp>
        <p:nvSpPr>
          <p:cNvPr id="6" name="TextBox 5"/>
          <p:cNvSpPr txBox="1"/>
          <p:nvPr/>
        </p:nvSpPr>
        <p:spPr>
          <a:xfrm>
            <a:off x="8088784" y="3284984"/>
            <a:ext cx="720069" cy="369332"/>
          </a:xfrm>
          <a:prstGeom prst="rect">
            <a:avLst/>
          </a:prstGeom>
          <a:noFill/>
        </p:spPr>
        <p:txBody>
          <a:bodyPr wrap="none" rtlCol="0">
            <a:spAutoFit/>
          </a:bodyPr>
          <a:lstStyle/>
          <a:p>
            <a:r>
              <a:rPr lang="en-US" b="1" dirty="0" smtClean="0">
                <a:latin typeface="+mj-lt"/>
              </a:rPr>
              <a:t>7.6 m</a:t>
            </a:r>
            <a:endParaRPr lang="en-US" b="1" dirty="0">
              <a:latin typeface="+mj-lt"/>
            </a:endParaRPr>
          </a:p>
        </p:txBody>
      </p:sp>
    </p:spTree>
    <p:extLst>
      <p:ext uri="{BB962C8B-B14F-4D97-AF65-F5344CB8AC3E}">
        <p14:creationId xmlns:p14="http://schemas.microsoft.com/office/powerpoint/2010/main" val="2219161216"/>
      </p:ext>
    </p:extLst>
  </p:cSld>
  <p:clrMapOvr>
    <a:masterClrMapping/>
  </p:clrMapOvr>
  <p:transition>
    <p:dissolve/>
    <p:sndAc>
      <p:stSnd>
        <p:snd r:embed="rId3" name="arrow.wav"/>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Rectangle 4"/>
              <p:cNvSpPr/>
              <p:nvPr/>
            </p:nvSpPr>
            <p:spPr>
              <a:xfrm>
                <a:off x="107504" y="116632"/>
                <a:ext cx="8928992" cy="4370427"/>
              </a:xfrm>
              <a:prstGeom prst="rect">
                <a:avLst/>
              </a:prstGeom>
            </p:spPr>
            <p:txBody>
              <a:bodyPr wrap="square">
                <a:spAutoFit/>
              </a:bodyPr>
              <a:lstStyle/>
              <a:p>
                <a:pPr algn="ctr" rtl="0"/>
                <a:r>
                  <a:rPr lang="en-US" sz="2400" b="1" dirty="0" smtClean="0">
                    <a:latin typeface="+mj-lt"/>
                  </a:rPr>
                  <a:t>Homework</a:t>
                </a:r>
              </a:p>
              <a:p>
                <a:pPr algn="just" rtl="0"/>
                <a:r>
                  <a:rPr lang="en-US" sz="2400" b="1" dirty="0" smtClean="0">
                    <a:latin typeface="+mj-lt"/>
                  </a:rPr>
                  <a:t>Example (17)</a:t>
                </a:r>
              </a:p>
              <a:p>
                <a:pPr algn="just" rtl="0">
                  <a:spcAft>
                    <a:spcPts val="1200"/>
                  </a:spcAft>
                </a:pPr>
                <a:r>
                  <a:rPr lang="en-US" sz="2200" dirty="0" smtClean="0">
                    <a:latin typeface="+mj-lt"/>
                  </a:rPr>
                  <a:t>A 200 mm diameter horizontal pipe is attached to a reservoir as shown below. If the total head loss between the water surface in the reservoir and the water jet at the end of the pipe is 1.82 m, what is the flow rate of the water being discharged from the pipe?</a:t>
                </a:r>
              </a:p>
              <a:p>
                <a:pPr algn="just" rtl="0"/>
                <a:r>
                  <a:rPr lang="en-US" sz="2200" dirty="0">
                    <a:solidFill>
                      <a:srgbClr val="FF0000"/>
                    </a:solidFill>
                    <a:latin typeface="+mj-lt"/>
                  </a:rPr>
                  <a:t>(Ans</a:t>
                </a:r>
                <a:r>
                  <a:rPr lang="en-US" sz="2200" dirty="0" smtClean="0">
                    <a:solidFill>
                      <a:srgbClr val="FF0000"/>
                    </a:solidFill>
                    <a:latin typeface="+mj-lt"/>
                  </a:rPr>
                  <a:t>. 0.23 </a:t>
                </a:r>
                <a14:m>
                  <m:oMath xmlns:m="http://schemas.openxmlformats.org/officeDocument/2006/math">
                    <m:sSup>
                      <m:sSupPr>
                        <m:ctrlPr>
                          <a:rPr lang="en-US" sz="2200" b="0" i="1" smtClean="0">
                            <a:solidFill>
                              <a:srgbClr val="FF0000"/>
                            </a:solidFill>
                            <a:latin typeface="Cambria Math" panose="02040503050406030204" pitchFamily="18" charset="0"/>
                          </a:rPr>
                        </m:ctrlPr>
                      </m:sSupPr>
                      <m:e>
                        <m:r>
                          <a:rPr lang="en-US" sz="2200" b="0" i="1" smtClean="0">
                            <a:solidFill>
                              <a:srgbClr val="FF0000"/>
                            </a:solidFill>
                            <a:latin typeface="Cambria Math"/>
                          </a:rPr>
                          <m:t>𝑚</m:t>
                        </m:r>
                      </m:e>
                      <m:sup>
                        <m:r>
                          <a:rPr lang="en-US" sz="2200" b="0" i="1" smtClean="0">
                            <a:solidFill>
                              <a:srgbClr val="FF0000"/>
                            </a:solidFill>
                            <a:latin typeface="Cambria Math"/>
                          </a:rPr>
                          <m:t>3</m:t>
                        </m:r>
                      </m:sup>
                    </m:sSup>
                    <m:r>
                      <a:rPr lang="en-US" sz="2200" b="0" i="1" smtClean="0">
                        <a:solidFill>
                          <a:srgbClr val="FF0000"/>
                        </a:solidFill>
                        <a:latin typeface="Cambria Math"/>
                      </a:rPr>
                      <m:t>/</m:t>
                    </m:r>
                    <m:r>
                      <a:rPr lang="en-US" sz="2200" b="0" i="1" smtClean="0">
                        <a:solidFill>
                          <a:srgbClr val="FF0000"/>
                        </a:solidFill>
                        <a:latin typeface="Cambria Math"/>
                      </a:rPr>
                      <m:t>𝑠</m:t>
                    </m:r>
                  </m:oMath>
                </a14:m>
                <a:r>
                  <a:rPr lang="en-US" sz="2200" dirty="0" smtClean="0">
                    <a:solidFill>
                      <a:srgbClr val="FF0000"/>
                    </a:solidFill>
                    <a:latin typeface="+mj-lt"/>
                  </a:rPr>
                  <a:t>)</a:t>
                </a:r>
                <a:endParaRPr lang="en-US" sz="2200" dirty="0">
                  <a:solidFill>
                    <a:srgbClr val="FF0000"/>
                  </a:solidFill>
                  <a:latin typeface="+mj-lt"/>
                </a:endParaRPr>
              </a:p>
              <a:p>
                <a:pPr algn="just" rtl="0"/>
                <a:endParaRPr lang="ar-IQ" sz="2200" dirty="0" smtClean="0">
                  <a:latin typeface="+mj-lt"/>
                </a:endParaRPr>
              </a:p>
              <a:p>
                <a:pPr algn="just" rtl="0"/>
                <a:endParaRPr lang="ar-IQ" sz="2200" dirty="0">
                  <a:latin typeface="+mj-lt"/>
                </a:endParaRPr>
              </a:p>
              <a:p>
                <a:pPr algn="just" rtl="0"/>
                <a:endParaRPr lang="en-US" sz="2200" dirty="0" smtClean="0">
                  <a:latin typeface="+mj-lt"/>
                </a:endParaRPr>
              </a:p>
              <a:p>
                <a:pPr algn="just" rtl="0"/>
                <a:endParaRPr lang="en-US" sz="2200" dirty="0">
                  <a:latin typeface="+mj-lt"/>
                </a:endParaRPr>
              </a:p>
              <a:p>
                <a:pPr algn="just" rtl="0"/>
                <a:endParaRPr lang="en-US" sz="2200" dirty="0">
                  <a:latin typeface="+mj-lt"/>
                </a:endParaRPr>
              </a:p>
            </p:txBody>
          </p:sp>
        </mc:Choice>
        <mc:Fallback xmlns="">
          <p:sp>
            <p:nvSpPr>
              <p:cNvPr id="5" name="Rectangle 4"/>
              <p:cNvSpPr>
                <a:spLocks noRot="1" noChangeAspect="1" noMove="1" noResize="1" noEditPoints="1" noAdjustHandles="1" noChangeArrowheads="1" noChangeShapeType="1" noTextEdit="1"/>
              </p:cNvSpPr>
              <p:nvPr/>
            </p:nvSpPr>
            <p:spPr>
              <a:xfrm>
                <a:off x="107504" y="116632"/>
                <a:ext cx="8928992" cy="4370427"/>
              </a:xfrm>
              <a:prstGeom prst="rect">
                <a:avLst/>
              </a:prstGeom>
              <a:blipFill>
                <a:blip r:embed="rId4"/>
                <a:stretch>
                  <a:fillRect l="-1093" t="-1116" r="-956"/>
                </a:stretch>
              </a:blipFill>
            </p:spPr>
            <p:txBody>
              <a:bodyPr/>
              <a:lstStyle/>
              <a:p>
                <a:r>
                  <a:rPr lang="en-US">
                    <a:noFill/>
                  </a:rPr>
                  <a:t> </a:t>
                </a:r>
              </a:p>
            </p:txBody>
          </p:sp>
        </mc:Fallback>
      </mc:AlternateContent>
      <p:pic>
        <p:nvPicPr>
          <p:cNvPr id="2051"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87974" y="2325159"/>
            <a:ext cx="4354791" cy="26618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34868603"/>
      </p:ext>
    </p:extLst>
  </p:cSld>
  <p:clrMapOvr>
    <a:masterClrMapping/>
  </p:clrMapOvr>
  <p:transition>
    <p:dissolve/>
    <p:sndAc>
      <p:stSnd>
        <p:snd r:embed="rId3" name="arrow.wav"/>
      </p:stSnd>
    </p:sndAc>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Rectangle 4"/>
              <p:cNvSpPr/>
              <p:nvPr/>
            </p:nvSpPr>
            <p:spPr>
              <a:xfrm>
                <a:off x="107504" y="116632"/>
                <a:ext cx="8928992" cy="3200876"/>
              </a:xfrm>
              <a:prstGeom prst="rect">
                <a:avLst/>
              </a:prstGeom>
            </p:spPr>
            <p:txBody>
              <a:bodyPr wrap="square">
                <a:spAutoFit/>
              </a:bodyPr>
              <a:lstStyle/>
              <a:p>
                <a:pPr algn="ctr" rtl="0"/>
                <a:r>
                  <a:rPr lang="en-US" sz="2400" b="1" dirty="0" smtClean="0">
                    <a:latin typeface="+mj-lt"/>
                  </a:rPr>
                  <a:t>Homework</a:t>
                </a:r>
              </a:p>
              <a:p>
                <a:pPr algn="just" rtl="0"/>
                <a:r>
                  <a:rPr lang="en-US" sz="2400" b="1" dirty="0" smtClean="0">
                    <a:latin typeface="+mj-lt"/>
                  </a:rPr>
                  <a:t>Example (18)</a:t>
                </a:r>
              </a:p>
              <a:p>
                <a:pPr algn="just" rtl="0"/>
                <a:r>
                  <a:rPr lang="en-US" sz="2200" dirty="0" smtClean="0">
                    <a:latin typeface="+mj-lt"/>
                  </a:rPr>
                  <a:t>Oil flows from a tank through a pipe of 150 mm diameter and then discharges into the air as shown in the figure below. If the head loss from point 1 to 2 is 0.54 m, determine the air pressure needed at point 1 to cause 0.017 </a:t>
                </a:r>
                <a14:m>
                  <m:oMath xmlns:m="http://schemas.openxmlformats.org/officeDocument/2006/math">
                    <m:sSup>
                      <m:sSupPr>
                        <m:ctrlPr>
                          <a:rPr lang="en-US" sz="2200" b="0" i="1" smtClean="0">
                            <a:latin typeface="Cambria Math" panose="02040503050406030204" pitchFamily="18" charset="0"/>
                          </a:rPr>
                        </m:ctrlPr>
                      </m:sSupPr>
                      <m:e>
                        <m:r>
                          <a:rPr lang="en-US" sz="2200" b="0" i="1" smtClean="0">
                            <a:latin typeface="Cambria Math"/>
                          </a:rPr>
                          <m:t>𝑚</m:t>
                        </m:r>
                      </m:e>
                      <m:sup>
                        <m:r>
                          <a:rPr lang="en-US" sz="2200" b="0" i="1" smtClean="0">
                            <a:latin typeface="Cambria Math"/>
                          </a:rPr>
                          <m:t>3</m:t>
                        </m:r>
                      </m:sup>
                    </m:sSup>
                  </m:oMath>
                </a14:m>
                <a:r>
                  <a:rPr lang="en-US" sz="2200" dirty="0" smtClean="0">
                    <a:latin typeface="+mj-lt"/>
                  </a:rPr>
                  <a:t> of oil to flow</a:t>
                </a:r>
              </a:p>
              <a:p>
                <a:pPr algn="just" rtl="0"/>
                <a:r>
                  <a:rPr lang="en-US" sz="2200" dirty="0">
                    <a:solidFill>
                      <a:srgbClr val="FF0000"/>
                    </a:solidFill>
                    <a:latin typeface="+mj-lt"/>
                  </a:rPr>
                  <a:t>(Ans. </a:t>
                </a:r>
                <a:r>
                  <a:rPr lang="en-US" sz="2200" dirty="0" smtClean="0">
                    <a:solidFill>
                      <a:srgbClr val="FF0000"/>
                    </a:solidFill>
                    <a:latin typeface="+mj-lt"/>
                  </a:rPr>
                  <a:t>169.64 </a:t>
                </a:r>
                <a:r>
                  <a:rPr lang="en-US" sz="2200" dirty="0" err="1" smtClean="0">
                    <a:solidFill>
                      <a:srgbClr val="FF0000"/>
                    </a:solidFill>
                    <a:latin typeface="+mj-lt"/>
                  </a:rPr>
                  <a:t>kPa</a:t>
                </a:r>
                <a:r>
                  <a:rPr lang="en-US" sz="2200" dirty="0" smtClean="0">
                    <a:solidFill>
                      <a:srgbClr val="FF0000"/>
                    </a:solidFill>
                  </a:rPr>
                  <a:t>)</a:t>
                </a:r>
                <a:endParaRPr lang="en-US" sz="2200" dirty="0">
                  <a:solidFill>
                    <a:srgbClr val="FF0000"/>
                  </a:solidFill>
                </a:endParaRPr>
              </a:p>
              <a:p>
                <a:pPr algn="just" rtl="0"/>
                <a:endParaRPr lang="en-US" sz="2200" dirty="0">
                  <a:latin typeface="+mj-lt"/>
                </a:endParaRPr>
              </a:p>
              <a:p>
                <a:pPr algn="just" rtl="0"/>
                <a:endParaRPr lang="en-US" sz="2200" dirty="0">
                  <a:latin typeface="+mj-lt"/>
                </a:endParaRPr>
              </a:p>
            </p:txBody>
          </p:sp>
        </mc:Choice>
        <mc:Fallback xmlns="">
          <p:sp>
            <p:nvSpPr>
              <p:cNvPr id="5" name="Rectangle 4"/>
              <p:cNvSpPr>
                <a:spLocks noRot="1" noChangeAspect="1" noMove="1" noResize="1" noEditPoints="1" noAdjustHandles="1" noChangeArrowheads="1" noChangeShapeType="1" noTextEdit="1"/>
              </p:cNvSpPr>
              <p:nvPr/>
            </p:nvSpPr>
            <p:spPr>
              <a:xfrm>
                <a:off x="107504" y="116632"/>
                <a:ext cx="8928992" cy="3200876"/>
              </a:xfrm>
              <a:prstGeom prst="rect">
                <a:avLst/>
              </a:prstGeom>
              <a:blipFill>
                <a:blip r:embed="rId4"/>
                <a:stretch>
                  <a:fillRect l="-1093" t="-1524" r="-956"/>
                </a:stretch>
              </a:blipFill>
            </p:spPr>
            <p:txBody>
              <a:bodyPr/>
              <a:lstStyle/>
              <a:p>
                <a:r>
                  <a:rPr lang="en-US">
                    <a:noFill/>
                  </a:rPr>
                  <a:t> </a:t>
                </a:r>
              </a:p>
            </p:txBody>
          </p:sp>
        </mc:Fallback>
      </mc:AlternateContent>
      <p:pic>
        <p:nvPicPr>
          <p:cNvPr id="205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83521" y="2166764"/>
            <a:ext cx="4752975" cy="3228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44634241"/>
      </p:ext>
    </p:extLst>
  </p:cSld>
  <p:clrMapOvr>
    <a:masterClrMapping/>
  </p:clrMapOvr>
  <p:transition>
    <p:dissolve/>
    <p:sndAc>
      <p:stSnd>
        <p:snd r:embed="rId3" name="arrow.wav"/>
      </p:stSnd>
    </p:sndAc>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Rectangle 4"/>
              <p:cNvSpPr/>
              <p:nvPr/>
            </p:nvSpPr>
            <p:spPr>
              <a:xfrm>
                <a:off x="107504" y="116632"/>
                <a:ext cx="8928992" cy="4031873"/>
              </a:xfrm>
              <a:prstGeom prst="rect">
                <a:avLst/>
              </a:prstGeom>
            </p:spPr>
            <p:txBody>
              <a:bodyPr wrap="square">
                <a:spAutoFit/>
              </a:bodyPr>
              <a:lstStyle/>
              <a:p>
                <a:pPr algn="ctr" rtl="0"/>
                <a:r>
                  <a:rPr lang="en-US" sz="2400" b="1" dirty="0" smtClean="0">
                    <a:latin typeface="+mj-lt"/>
                  </a:rPr>
                  <a:t>Homework</a:t>
                </a:r>
              </a:p>
              <a:p>
                <a:pPr algn="just" rtl="0"/>
                <a:r>
                  <a:rPr lang="en-US" sz="2400" b="1" dirty="0" smtClean="0">
                    <a:latin typeface="+mj-lt"/>
                  </a:rPr>
                  <a:t>Example (19)</a:t>
                </a:r>
              </a:p>
              <a:p>
                <a:pPr algn="just" rtl="0">
                  <a:spcAft>
                    <a:spcPts val="1200"/>
                  </a:spcAft>
                </a:pPr>
                <a:r>
                  <a:rPr lang="en-US" sz="2200" dirty="0" smtClean="0">
                    <a:latin typeface="+mj-lt"/>
                  </a:rPr>
                  <a:t>A 50 mm diameter siphon is drawing oil (SG = 0.82) from an oil reservoir as shown in the figure below. If the head loss from point 1 to point 2 is 1.5 m and from point 2 to point 3  is 2.4 m, find the discharge of oil from the siphon and the oil pressure at point 2.</a:t>
                </a:r>
                <a:endParaRPr lang="ar-IQ" sz="2200" dirty="0" smtClean="0">
                  <a:latin typeface="+mj-lt"/>
                </a:endParaRPr>
              </a:p>
              <a:p>
                <a:pPr algn="just" rtl="0"/>
                <a:r>
                  <a:rPr lang="en-US" sz="2200" dirty="0">
                    <a:solidFill>
                      <a:srgbClr val="FF0000"/>
                    </a:solidFill>
                    <a:latin typeface="+mj-lt"/>
                  </a:rPr>
                  <a:t>(Ans. </a:t>
                </a:r>
                <a:r>
                  <a:rPr lang="en-US" sz="2200" dirty="0" smtClean="0">
                    <a:solidFill>
                      <a:srgbClr val="FF0000"/>
                    </a:solidFill>
                    <a:latin typeface="+mj-lt"/>
                  </a:rPr>
                  <a:t>0.009 </a:t>
                </a:r>
                <a14:m>
                  <m:oMath xmlns:m="http://schemas.openxmlformats.org/officeDocument/2006/math">
                    <m:sSup>
                      <m:sSupPr>
                        <m:ctrlPr>
                          <a:rPr lang="en-US" sz="2200" b="0" i="1" smtClean="0">
                            <a:solidFill>
                              <a:srgbClr val="FF0000"/>
                            </a:solidFill>
                            <a:latin typeface="Cambria Math" panose="02040503050406030204" pitchFamily="18" charset="0"/>
                          </a:rPr>
                        </m:ctrlPr>
                      </m:sSupPr>
                      <m:e>
                        <m:r>
                          <a:rPr lang="en-US" sz="2200" b="0" i="1" smtClean="0">
                            <a:solidFill>
                              <a:srgbClr val="FF0000"/>
                            </a:solidFill>
                            <a:latin typeface="Cambria Math"/>
                          </a:rPr>
                          <m:t>𝑚</m:t>
                        </m:r>
                      </m:e>
                      <m:sup>
                        <m:r>
                          <a:rPr lang="en-US" sz="2200" b="0" i="1" smtClean="0">
                            <a:solidFill>
                              <a:srgbClr val="FF0000"/>
                            </a:solidFill>
                            <a:latin typeface="Cambria Math"/>
                          </a:rPr>
                          <m:t>3</m:t>
                        </m:r>
                      </m:sup>
                    </m:sSup>
                    <m:r>
                      <a:rPr lang="en-US" sz="2200" b="0" i="1" smtClean="0">
                        <a:solidFill>
                          <a:srgbClr val="FF0000"/>
                        </a:solidFill>
                        <a:latin typeface="Cambria Math"/>
                      </a:rPr>
                      <m:t>/</m:t>
                    </m:r>
                    <m:r>
                      <a:rPr lang="en-US" sz="2200" b="0" i="1" smtClean="0">
                        <a:solidFill>
                          <a:srgbClr val="FF0000"/>
                        </a:solidFill>
                        <a:latin typeface="Cambria Math"/>
                      </a:rPr>
                      <m:t>𝑠</m:t>
                    </m:r>
                  </m:oMath>
                </a14:m>
                <a:r>
                  <a:rPr lang="en-US" sz="2200" dirty="0" smtClean="0">
                    <a:solidFill>
                      <a:srgbClr val="FF0000"/>
                    </a:solidFill>
                    <a:latin typeface="+mj-lt"/>
                  </a:rPr>
                  <a:t> and -36.9 </a:t>
                </a:r>
                <a:r>
                  <a:rPr lang="en-US" sz="2200" dirty="0" err="1" smtClean="0">
                    <a:solidFill>
                      <a:srgbClr val="FF0000"/>
                    </a:solidFill>
                    <a:latin typeface="+mj-lt"/>
                  </a:rPr>
                  <a:t>kPa</a:t>
                </a:r>
                <a:r>
                  <a:rPr lang="en-US" sz="2200" dirty="0" smtClean="0">
                    <a:solidFill>
                      <a:srgbClr val="FF0000"/>
                    </a:solidFill>
                    <a:latin typeface="+mj-lt"/>
                  </a:rPr>
                  <a:t> )</a:t>
                </a:r>
                <a:endParaRPr lang="en-US" sz="2200" dirty="0">
                  <a:solidFill>
                    <a:srgbClr val="FF0000"/>
                  </a:solidFill>
                  <a:latin typeface="+mj-lt"/>
                </a:endParaRPr>
              </a:p>
              <a:p>
                <a:pPr algn="just" rtl="0"/>
                <a:endParaRPr lang="ar-IQ" sz="2200" dirty="0">
                  <a:latin typeface="+mj-lt"/>
                </a:endParaRPr>
              </a:p>
              <a:p>
                <a:pPr algn="just" rtl="0"/>
                <a:endParaRPr lang="en-US" sz="2200" dirty="0" smtClean="0">
                  <a:latin typeface="+mj-lt"/>
                </a:endParaRPr>
              </a:p>
              <a:p>
                <a:pPr algn="just" rtl="0"/>
                <a:endParaRPr lang="en-US" sz="2200" dirty="0">
                  <a:latin typeface="+mj-lt"/>
                </a:endParaRPr>
              </a:p>
              <a:p>
                <a:pPr algn="just" rtl="0"/>
                <a:endParaRPr lang="en-US" sz="2200" dirty="0">
                  <a:latin typeface="+mj-lt"/>
                </a:endParaRPr>
              </a:p>
            </p:txBody>
          </p:sp>
        </mc:Choice>
        <mc:Fallback xmlns="">
          <p:sp>
            <p:nvSpPr>
              <p:cNvPr id="5" name="Rectangle 4"/>
              <p:cNvSpPr>
                <a:spLocks noRot="1" noChangeAspect="1" noMove="1" noResize="1" noEditPoints="1" noAdjustHandles="1" noChangeArrowheads="1" noChangeShapeType="1" noTextEdit="1"/>
              </p:cNvSpPr>
              <p:nvPr/>
            </p:nvSpPr>
            <p:spPr>
              <a:xfrm>
                <a:off x="107504" y="116632"/>
                <a:ext cx="8928992" cy="4031873"/>
              </a:xfrm>
              <a:prstGeom prst="rect">
                <a:avLst/>
              </a:prstGeom>
              <a:blipFill>
                <a:blip r:embed="rId4"/>
                <a:stretch>
                  <a:fillRect l="-1093" t="-1208" r="-956"/>
                </a:stretch>
              </a:blipFill>
            </p:spPr>
            <p:txBody>
              <a:bodyPr/>
              <a:lstStyle/>
              <a:p>
                <a:r>
                  <a:rPr lang="en-US">
                    <a:noFill/>
                  </a:rPr>
                  <a:t> </a:t>
                </a:r>
              </a:p>
            </p:txBody>
          </p:sp>
        </mc:Fallback>
      </mc:AlternateContent>
      <p:pic>
        <p:nvPicPr>
          <p:cNvPr id="8" name="Picture 7"/>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983707" y="2132856"/>
            <a:ext cx="4968552" cy="2664296"/>
          </a:xfrm>
          <a:prstGeom prst="rect">
            <a:avLst/>
          </a:prstGeom>
          <a:noFill/>
          <a:ln>
            <a:noFill/>
          </a:ln>
        </p:spPr>
      </p:pic>
    </p:spTree>
    <p:extLst>
      <p:ext uri="{BB962C8B-B14F-4D97-AF65-F5344CB8AC3E}">
        <p14:creationId xmlns:p14="http://schemas.microsoft.com/office/powerpoint/2010/main" val="1963283583"/>
      </p:ext>
    </p:extLst>
  </p:cSld>
  <p:clrMapOvr>
    <a:masterClrMapping/>
  </p:clrMapOvr>
  <p:transition>
    <p:dissolve/>
    <p:sndAc>
      <p:stSnd>
        <p:snd r:embed="rId3" name="arrow.wav"/>
      </p:stSnd>
    </p:sndAc>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4237</TotalTime>
  <Words>556</Words>
  <Application>Microsoft Office PowerPoint</Application>
  <PresentationFormat>On-screen Show (4:3)</PresentationFormat>
  <Paragraphs>65</Paragraphs>
  <Slides>11</Slides>
  <Notes>11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11</vt:i4>
      </vt:variant>
    </vt:vector>
  </HeadingPairs>
  <TitlesOfParts>
    <vt:vector size="19" baseType="lpstr">
      <vt:lpstr>Arial</vt:lpstr>
      <vt:lpstr>Calibri</vt:lpstr>
      <vt:lpstr>Cambria Math</vt:lpstr>
      <vt:lpstr>Constantia</vt:lpstr>
      <vt:lpstr>Majalla UI</vt:lpstr>
      <vt:lpstr>Traditional Arabic</vt:lpstr>
      <vt:lpstr>Wingdings 2</vt:lpstr>
      <vt:lpstr>Flow</vt:lpstr>
      <vt:lpstr>FLUID MECHANICS CHAPTER- 4 / FLUID Dynamic</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hp</dc:creator>
  <cp:lastModifiedBy>lenovo</cp:lastModifiedBy>
  <cp:revision>363</cp:revision>
  <dcterms:created xsi:type="dcterms:W3CDTF">2012-04-06T10:32:00Z</dcterms:created>
  <dcterms:modified xsi:type="dcterms:W3CDTF">2018-01-14T09:47:36Z</dcterms:modified>
</cp:coreProperties>
</file>